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2" r:id="rId3"/>
    <p:sldId id="257" r:id="rId4"/>
    <p:sldId id="261" r:id="rId5"/>
    <p:sldId id="258" r:id="rId6"/>
    <p:sldId id="263"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1" autoAdjust="0"/>
    <p:restoredTop sz="94660"/>
  </p:normalViewPr>
  <p:slideViewPr>
    <p:cSldViewPr snapToGrid="0">
      <p:cViewPr varScale="1">
        <p:scale>
          <a:sx n="123" d="100"/>
          <a:sy n="123" d="100"/>
        </p:scale>
        <p:origin x="11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14400" y="2286000"/>
            <a:ext cx="10363200" cy="1676400"/>
          </a:xfrm>
        </p:spPr>
        <p:txBody>
          <a:bodyPr/>
          <a:lstStyle>
            <a:lvl1pPr algn="ctr">
              <a:defRPr sz="4200">
                <a:solidFill>
                  <a:schemeClr val="tx1"/>
                </a:solidFill>
              </a:defRPr>
            </a:lvl1pPr>
          </a:lstStyle>
          <a:p>
            <a:pPr lvl="0"/>
            <a:r>
              <a:rPr lang="en-US" noProof="0"/>
              <a:t>Click to edit Master title style</a:t>
            </a:r>
          </a:p>
        </p:txBody>
      </p:sp>
      <p:sp>
        <p:nvSpPr>
          <p:cNvPr id="5123" name="Rectangle 3"/>
          <p:cNvSpPr>
            <a:spLocks noGrp="1" noChangeArrowheads="1"/>
          </p:cNvSpPr>
          <p:nvPr>
            <p:ph type="subTitle" idx="1"/>
          </p:nvPr>
        </p:nvSpPr>
        <p:spPr>
          <a:xfrm>
            <a:off x="1828800" y="4495800"/>
            <a:ext cx="8534400" cy="1143000"/>
          </a:xfrm>
        </p:spPr>
        <p:txBody>
          <a:bodyPr/>
          <a:lstStyle>
            <a:lvl1pPr marL="0" indent="0" algn="ctr">
              <a:buFont typeface="Wingdings" pitchFamily="2" charset="2"/>
              <a:buNone/>
              <a:defRPr sz="2800"/>
            </a:lvl1pPr>
          </a:lstStyle>
          <a:p>
            <a:pPr lvl="0"/>
            <a:r>
              <a:rPr lang="en-US" noProof="0"/>
              <a:t>Click to edit Master subtitle style</a:t>
            </a:r>
          </a:p>
        </p:txBody>
      </p:sp>
    </p:spTree>
    <p:extLst>
      <p:ext uri="{BB962C8B-B14F-4D97-AF65-F5344CB8AC3E}">
        <p14:creationId xmlns:p14="http://schemas.microsoft.com/office/powerpoint/2010/main" val="3836048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sldNum" sz="quarter" idx="10"/>
          </p:nvPr>
        </p:nvSpPr>
        <p:spPr/>
        <p:txBody>
          <a:bodyPr/>
          <a:lstStyle>
            <a:lvl1pPr eaLnBrk="1" fontAlgn="auto" hangingPunct="1">
              <a:spcBef>
                <a:spcPts val="0"/>
              </a:spcBef>
              <a:spcAft>
                <a:spcPts val="0"/>
              </a:spcAft>
              <a:defRPr b="0"/>
            </a:lvl1pPr>
          </a:lstStyle>
          <a:p>
            <a:pPr>
              <a:defRPr/>
            </a:pPr>
            <a:fld id="{C39C9E77-BBDD-4140-84AB-474D18883054}" type="slidenum">
              <a:rPr lang="en-US" smtClean="0"/>
              <a:pPr>
                <a:defRPr/>
              </a:pPr>
              <a:t>‹#›</a:t>
            </a:fld>
            <a:endParaRPr lang="en-US" dirty="0"/>
          </a:p>
        </p:txBody>
      </p:sp>
    </p:spTree>
    <p:extLst>
      <p:ext uri="{BB962C8B-B14F-4D97-AF65-F5344CB8AC3E}">
        <p14:creationId xmlns:p14="http://schemas.microsoft.com/office/powerpoint/2010/main" val="2631306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66200" y="76200"/>
            <a:ext cx="2819400" cy="6248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8000" y="76200"/>
            <a:ext cx="8255000" cy="6248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sldNum" sz="quarter" idx="10"/>
          </p:nvPr>
        </p:nvSpPr>
        <p:spPr/>
        <p:txBody>
          <a:bodyPr/>
          <a:lstStyle>
            <a:lvl1pPr eaLnBrk="1" fontAlgn="auto" hangingPunct="1">
              <a:spcBef>
                <a:spcPts val="0"/>
              </a:spcBef>
              <a:spcAft>
                <a:spcPts val="0"/>
              </a:spcAft>
              <a:defRPr b="0"/>
            </a:lvl1pPr>
          </a:lstStyle>
          <a:p>
            <a:pPr>
              <a:defRPr/>
            </a:pPr>
            <a:fld id="{662288D6-5CA3-4752-A5E2-7834B87FD8F2}" type="slidenum">
              <a:rPr lang="en-US" smtClean="0"/>
              <a:pPr>
                <a:defRPr/>
              </a:pPr>
              <a:t>‹#›</a:t>
            </a:fld>
            <a:endParaRPr lang="en-US" dirty="0"/>
          </a:p>
        </p:txBody>
      </p:sp>
    </p:spTree>
    <p:extLst>
      <p:ext uri="{BB962C8B-B14F-4D97-AF65-F5344CB8AC3E}">
        <p14:creationId xmlns:p14="http://schemas.microsoft.com/office/powerpoint/2010/main" val="36450490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defRPr sz="2800"/>
            </a:lvl1pPr>
          </a:lstStyle>
          <a:p>
            <a:r>
              <a:rPr lang="en-US" dirty="0"/>
              <a:t>Click to edit Master title style</a:t>
            </a:r>
          </a:p>
        </p:txBody>
      </p:sp>
    </p:spTree>
    <p:extLst>
      <p:ext uri="{BB962C8B-B14F-4D97-AF65-F5344CB8AC3E}">
        <p14:creationId xmlns:p14="http://schemas.microsoft.com/office/powerpoint/2010/main" val="3448935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 Column">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548648" y="1399032"/>
            <a:ext cx="11106912" cy="4887468"/>
          </a:xfrm>
          <a:prstGeom prst="rect">
            <a:avLst/>
          </a:prstGeom>
        </p:spPr>
        <p:txBody>
          <a:bodyPr lIns="0" tIns="0" rIns="0" bIns="0" rtlCol="0">
            <a:noAutofit/>
          </a:bodyPr>
          <a:lstStyle>
            <a:lvl1pPr marL="0" marR="0" indent="0" algn="l" defTabSz="914400" rtl="0" eaLnBrk="1" fontAlgn="base" latinLnBrk="0" hangingPunct="1">
              <a:lnSpc>
                <a:spcPct val="100000"/>
              </a:lnSpc>
              <a:spcBef>
                <a:spcPts val="2200"/>
              </a:spcBef>
              <a:spcAft>
                <a:spcPct val="0"/>
              </a:spcAft>
              <a:buClrTx/>
              <a:buSzTx/>
              <a:buFont typeface="Arial" pitchFamily="34" charset="0"/>
              <a:buNone/>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3038"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18"/>
          <p:cNvSpPr>
            <a:spLocks noGrp="1"/>
          </p:cNvSpPr>
          <p:nvPr>
            <p:ph type="body" sz="quarter" idx="13"/>
          </p:nvPr>
        </p:nvSpPr>
        <p:spPr bwMode="gray">
          <a:xfrm>
            <a:off x="552465" y="779465"/>
            <a:ext cx="11106912" cy="307777"/>
          </a:xfrm>
          <a:prstGeom prst="rect">
            <a:avLst/>
          </a:prstGeom>
          <a:noFill/>
          <a:ln w="9525" algn="ctr">
            <a:noFill/>
            <a:miter lim="800000"/>
            <a:headEnd/>
            <a:tailEnd/>
          </a:ln>
          <a:effectLst/>
        </p:spPr>
        <p:txBody>
          <a:bodyPr lIns="0" tIns="0" rIns="0" bIns="0">
            <a:spAutoFit/>
          </a:bodyPr>
          <a:lstStyle>
            <a:lvl1pPr>
              <a:defRPr kumimoji="0" lang="en-US" sz="20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lvl="0"/>
            <a:r>
              <a:rPr lang="en-US"/>
              <a:t>Click to edit Master text styles</a:t>
            </a:r>
          </a:p>
        </p:txBody>
      </p:sp>
      <p:sp>
        <p:nvSpPr>
          <p:cNvPr id="5" name="Title Placeholder 10"/>
          <p:cNvSpPr>
            <a:spLocks noGrp="1"/>
          </p:cNvSpPr>
          <p:nvPr>
            <p:ph type="title"/>
          </p:nvPr>
        </p:nvSpPr>
        <p:spPr bwMode="gray">
          <a:xfrm>
            <a:off x="552465" y="410133"/>
            <a:ext cx="11106912" cy="369332"/>
          </a:xfrm>
          <a:prstGeom prst="rect">
            <a:avLst/>
          </a:prstGeom>
        </p:spPr>
        <p:txBody>
          <a:bodyPr lIns="0" tIns="0" rIns="0" bIns="0" anchor="b">
            <a:spAutoFit/>
          </a:bodyPr>
          <a:lstStyle/>
          <a:p>
            <a:pPr lvl="0"/>
            <a:r>
              <a:rPr lang="en-US"/>
              <a:t>Click to edit Master title style</a:t>
            </a:r>
            <a:endParaRPr lang="en-US" dirty="0"/>
          </a:p>
        </p:txBody>
      </p:sp>
    </p:spTree>
    <p:extLst>
      <p:ext uri="{BB962C8B-B14F-4D97-AF65-F5344CB8AC3E}">
        <p14:creationId xmlns:p14="http://schemas.microsoft.com/office/powerpoint/2010/main" val="15536868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able of Contents Slide">
    <p:spTree>
      <p:nvGrpSpPr>
        <p:cNvPr id="1" name=""/>
        <p:cNvGrpSpPr/>
        <p:nvPr/>
      </p:nvGrpSpPr>
      <p:grpSpPr>
        <a:xfrm>
          <a:off x="0" y="0"/>
          <a:ext cx="0" cy="0"/>
          <a:chOff x="0" y="0"/>
          <a:chExt cx="0" cy="0"/>
        </a:xfrm>
      </p:grpSpPr>
      <p:sp>
        <p:nvSpPr>
          <p:cNvPr id="9" name="Table Placeholder 8"/>
          <p:cNvSpPr>
            <a:spLocks noGrp="1"/>
          </p:cNvSpPr>
          <p:nvPr>
            <p:ph type="tbl" sz="quarter" idx="15"/>
          </p:nvPr>
        </p:nvSpPr>
        <p:spPr>
          <a:xfrm>
            <a:off x="1016000" y="1242284"/>
            <a:ext cx="10160000" cy="4244116"/>
          </a:xfrm>
          <a:prstGeom prst="rect">
            <a:avLst/>
          </a:prstGeom>
        </p:spPr>
        <p:txBody>
          <a:bodyPr/>
          <a:lstStyle>
            <a:lvl1pPr>
              <a:buNone/>
              <a:defRPr sz="2000"/>
            </a:lvl1pPr>
          </a:lstStyle>
          <a:p>
            <a:r>
              <a:rPr lang="en-US"/>
              <a:t>Click icon to add table</a:t>
            </a:r>
            <a:endParaRPr lang="en-US" dirty="0"/>
          </a:p>
        </p:txBody>
      </p:sp>
      <p:sp>
        <p:nvSpPr>
          <p:cNvPr id="4" name="Text Placeholder 3"/>
          <p:cNvSpPr>
            <a:spLocks noGrp="1"/>
          </p:cNvSpPr>
          <p:nvPr>
            <p:ph type="body" sz="quarter" idx="14"/>
          </p:nvPr>
        </p:nvSpPr>
        <p:spPr>
          <a:xfrm>
            <a:off x="743528" y="434116"/>
            <a:ext cx="7079672" cy="381000"/>
          </a:xfrm>
          <a:prstGeom prst="rect">
            <a:avLst/>
          </a:prstGeom>
        </p:spPr>
        <p:txBody>
          <a:bodyPr/>
          <a:lstStyle>
            <a:lvl1pPr marL="0" indent="0" algn="l">
              <a:buNone/>
              <a:defRPr sz="2100" b="1">
                <a:solidFill>
                  <a:schemeClr val="bg1"/>
                </a:solidFill>
                <a:latin typeface="Trebuchet MS" pitchFamily="34" charset="0"/>
                <a:cs typeface="Tahoma" pitchFamily="34" charset="0"/>
              </a:defRPr>
            </a:lvl1pPr>
          </a:lstStyle>
          <a:p>
            <a:pPr lvl="0"/>
            <a:r>
              <a:rPr lang="en-US"/>
              <a:t>Click to edit Master text styles</a:t>
            </a:r>
          </a:p>
        </p:txBody>
      </p:sp>
      <p:sp>
        <p:nvSpPr>
          <p:cNvPr id="2" name="Rectangle 1"/>
          <p:cNvSpPr/>
          <p:nvPr userDrawn="1"/>
        </p:nvSpPr>
        <p:spPr>
          <a:xfrm>
            <a:off x="11176000" y="6335876"/>
            <a:ext cx="466794" cy="369332"/>
          </a:xfrm>
          <a:prstGeom prst="rect">
            <a:avLst/>
          </a:prstGeom>
        </p:spPr>
        <p:txBody>
          <a:bodyPr wrap="none">
            <a:spAutoFit/>
          </a:bodyPr>
          <a:lstStyle/>
          <a:p>
            <a:pPr fontAlgn="base">
              <a:spcBef>
                <a:spcPct val="0"/>
              </a:spcBef>
              <a:spcAft>
                <a:spcPct val="0"/>
              </a:spcAft>
            </a:pPr>
            <a:fld id="{E90CA4C9-84B8-475D-87D0-C567376B7234}" type="slidenum">
              <a:rPr lang="en-US" sz="1800" smtClean="0">
                <a:solidFill>
                  <a:srgbClr val="000000"/>
                </a:solidFill>
                <a:cs typeface="Arial" pitchFamily="34" charset="0"/>
              </a:rPr>
              <a:pPr fontAlgn="base">
                <a:spcBef>
                  <a:spcPct val="0"/>
                </a:spcBef>
                <a:spcAft>
                  <a:spcPct val="0"/>
                </a:spcAft>
              </a:pPr>
              <a:t>‹#›</a:t>
            </a:fld>
            <a:endParaRPr lang="en-US" sz="1800" dirty="0">
              <a:solidFill>
                <a:srgbClr val="000000"/>
              </a:solidFill>
            </a:endParaRPr>
          </a:p>
        </p:txBody>
      </p:sp>
    </p:spTree>
    <p:extLst>
      <p:ext uri="{BB962C8B-B14F-4D97-AF65-F5344CB8AC3E}">
        <p14:creationId xmlns:p14="http://schemas.microsoft.com/office/powerpoint/2010/main" val="39206880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12192000" cy="533400"/>
          </a:xfrm>
        </p:spPr>
        <p:txBody>
          <a:bodyPr/>
          <a:lstStyle>
            <a:lvl1pPr>
              <a:defRPr>
                <a:latin typeface="Century Gothic" panose="020B0502020202020204" pitchFamily="34" charset="0"/>
              </a:defRPr>
            </a:lvl1pPr>
          </a:lstStyle>
          <a:p>
            <a:r>
              <a:rPr lang="en-US" dirty="0"/>
              <a:t>Click to edit Master title style</a:t>
            </a:r>
          </a:p>
        </p:txBody>
      </p:sp>
      <p:sp>
        <p:nvSpPr>
          <p:cNvPr id="4" name="Rectangle 3"/>
          <p:cNvSpPr>
            <a:spLocks noGrp="1" noChangeArrowheads="1"/>
          </p:cNvSpPr>
          <p:nvPr>
            <p:ph type="sldNum" sz="quarter" idx="10"/>
          </p:nvPr>
        </p:nvSpPr>
        <p:spPr/>
        <p:txBody>
          <a:bodyPr/>
          <a:lstStyle>
            <a:lvl1pPr eaLnBrk="1" hangingPunct="1">
              <a:defRPr>
                <a:cs typeface="Tahoma" pitchFamily="34" charset="0"/>
              </a:defRPr>
            </a:lvl1pPr>
          </a:lstStyle>
          <a:p>
            <a:pPr>
              <a:defRPr/>
            </a:pPr>
            <a:fld id="{7C1A43FD-A85E-43CB-B2B2-E1FBE091440A}" type="slidenum">
              <a:rPr lang="en-US"/>
              <a:pPr>
                <a:defRPr/>
              </a:pPr>
              <a:t>‹#›</a:t>
            </a:fld>
            <a:endParaRPr lang="en-US" dirty="0"/>
          </a:p>
        </p:txBody>
      </p:sp>
    </p:spTree>
    <p:extLst>
      <p:ext uri="{BB962C8B-B14F-4D97-AF65-F5344CB8AC3E}">
        <p14:creationId xmlns:p14="http://schemas.microsoft.com/office/powerpoint/2010/main" val="103287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sldNum" sz="quarter" idx="10"/>
          </p:nvPr>
        </p:nvSpPr>
        <p:spPr/>
        <p:txBody>
          <a:bodyPr/>
          <a:lstStyle>
            <a:lvl1pPr eaLnBrk="1" fontAlgn="auto" hangingPunct="1">
              <a:spcBef>
                <a:spcPts val="0"/>
              </a:spcBef>
              <a:spcAft>
                <a:spcPts val="0"/>
              </a:spcAft>
              <a:defRPr b="0"/>
            </a:lvl1pPr>
          </a:lstStyle>
          <a:p>
            <a:pPr>
              <a:defRPr/>
            </a:pPr>
            <a:fld id="{E5F5A1CC-6A77-4231-B225-9438783F3C55}" type="slidenum">
              <a:rPr lang="en-US" smtClean="0"/>
              <a:pPr>
                <a:defRPr/>
              </a:pPr>
              <a:t>‹#›</a:t>
            </a:fld>
            <a:endParaRPr lang="en-US" dirty="0"/>
          </a:p>
        </p:txBody>
      </p:sp>
    </p:spTree>
    <p:extLst>
      <p:ext uri="{BB962C8B-B14F-4D97-AF65-F5344CB8AC3E}">
        <p14:creationId xmlns:p14="http://schemas.microsoft.com/office/powerpoint/2010/main" val="1738251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sldNum" sz="quarter" idx="10"/>
          </p:nvPr>
        </p:nvSpPr>
        <p:spPr/>
        <p:txBody>
          <a:bodyPr/>
          <a:lstStyle>
            <a:lvl1pPr eaLnBrk="1" fontAlgn="auto" hangingPunct="1">
              <a:spcBef>
                <a:spcPts val="0"/>
              </a:spcBef>
              <a:spcAft>
                <a:spcPts val="0"/>
              </a:spcAft>
              <a:defRPr b="0"/>
            </a:lvl1pPr>
          </a:lstStyle>
          <a:p>
            <a:pPr>
              <a:defRPr/>
            </a:pPr>
            <a:fld id="{06AF0ECD-7B61-4B85-A959-2E67DE805ADE}" type="slidenum">
              <a:rPr lang="en-US" smtClean="0"/>
              <a:pPr>
                <a:defRPr/>
              </a:pPr>
              <a:t>‹#›</a:t>
            </a:fld>
            <a:endParaRPr lang="en-US" dirty="0"/>
          </a:p>
        </p:txBody>
      </p:sp>
    </p:spTree>
    <p:extLst>
      <p:ext uri="{BB962C8B-B14F-4D97-AF65-F5344CB8AC3E}">
        <p14:creationId xmlns:p14="http://schemas.microsoft.com/office/powerpoint/2010/main" val="2508725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508000" y="990600"/>
            <a:ext cx="54864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990600"/>
            <a:ext cx="54864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sldNum" sz="quarter" idx="10"/>
          </p:nvPr>
        </p:nvSpPr>
        <p:spPr/>
        <p:txBody>
          <a:bodyPr/>
          <a:lstStyle>
            <a:lvl1pPr eaLnBrk="1" fontAlgn="auto" hangingPunct="1">
              <a:spcBef>
                <a:spcPts val="0"/>
              </a:spcBef>
              <a:spcAft>
                <a:spcPts val="0"/>
              </a:spcAft>
              <a:defRPr b="0"/>
            </a:lvl1pPr>
          </a:lstStyle>
          <a:p>
            <a:pPr>
              <a:defRPr/>
            </a:pPr>
            <a:fld id="{1E526049-F2B2-4F83-A65D-D33CC34990F0}" type="slidenum">
              <a:rPr lang="en-US" smtClean="0"/>
              <a:pPr>
                <a:defRPr/>
              </a:pPr>
              <a:t>‹#›</a:t>
            </a:fld>
            <a:endParaRPr lang="en-US" dirty="0"/>
          </a:p>
        </p:txBody>
      </p:sp>
    </p:spTree>
    <p:extLst>
      <p:ext uri="{BB962C8B-B14F-4D97-AF65-F5344CB8AC3E}">
        <p14:creationId xmlns:p14="http://schemas.microsoft.com/office/powerpoint/2010/main" val="2022594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p:txBody>
          <a:bodyPr/>
          <a:lstStyle>
            <a:lvl1pPr eaLnBrk="1" fontAlgn="auto" hangingPunct="1">
              <a:spcBef>
                <a:spcPts val="0"/>
              </a:spcBef>
              <a:spcAft>
                <a:spcPts val="0"/>
              </a:spcAft>
              <a:defRPr b="0"/>
            </a:lvl1pPr>
          </a:lstStyle>
          <a:p>
            <a:pPr>
              <a:defRPr/>
            </a:pPr>
            <a:fld id="{B0B54E06-E144-466C-8E29-91C019F5F15A}" type="slidenum">
              <a:rPr lang="en-US" smtClean="0"/>
              <a:pPr>
                <a:defRPr/>
              </a:pPr>
              <a:t>‹#›</a:t>
            </a:fld>
            <a:endParaRPr lang="en-US" dirty="0"/>
          </a:p>
        </p:txBody>
      </p:sp>
    </p:spTree>
    <p:extLst>
      <p:ext uri="{BB962C8B-B14F-4D97-AF65-F5344CB8AC3E}">
        <p14:creationId xmlns:p14="http://schemas.microsoft.com/office/powerpoint/2010/main" val="2807925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sldNum" sz="quarter" idx="10"/>
          </p:nvPr>
        </p:nvSpPr>
        <p:spPr/>
        <p:txBody>
          <a:bodyPr/>
          <a:lstStyle>
            <a:lvl1pPr eaLnBrk="1" fontAlgn="auto" hangingPunct="1">
              <a:spcBef>
                <a:spcPts val="0"/>
              </a:spcBef>
              <a:spcAft>
                <a:spcPts val="0"/>
              </a:spcAft>
              <a:defRPr b="0"/>
            </a:lvl1pPr>
          </a:lstStyle>
          <a:p>
            <a:pPr>
              <a:defRPr/>
            </a:pPr>
            <a:fld id="{B505C303-6D0F-4D56-A872-7602667A5CA4}" type="slidenum">
              <a:rPr lang="en-US" smtClean="0"/>
              <a:pPr>
                <a:defRPr/>
              </a:pPr>
              <a:t>‹#›</a:t>
            </a:fld>
            <a:endParaRPr lang="en-US" dirty="0"/>
          </a:p>
        </p:txBody>
      </p:sp>
    </p:spTree>
    <p:extLst>
      <p:ext uri="{BB962C8B-B14F-4D97-AF65-F5344CB8AC3E}">
        <p14:creationId xmlns:p14="http://schemas.microsoft.com/office/powerpoint/2010/main" val="3705985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sldNum" sz="quarter" idx="10"/>
          </p:nvPr>
        </p:nvSpPr>
        <p:spPr/>
        <p:txBody>
          <a:bodyPr/>
          <a:lstStyle>
            <a:lvl1pPr eaLnBrk="1" fontAlgn="auto" hangingPunct="1">
              <a:spcBef>
                <a:spcPts val="0"/>
              </a:spcBef>
              <a:spcAft>
                <a:spcPts val="0"/>
              </a:spcAft>
              <a:defRPr b="0" i="0"/>
            </a:lvl1pPr>
          </a:lstStyle>
          <a:p>
            <a:pPr>
              <a:defRPr/>
            </a:pPr>
            <a:fld id="{74709649-90B7-4814-BB8F-F95D1EAA0A72}" type="slidenum">
              <a:rPr lang="en-US" smtClean="0"/>
              <a:pPr>
                <a:defRPr/>
              </a:pPr>
              <a:t>‹#›</a:t>
            </a:fld>
            <a:endParaRPr lang="en-US" dirty="0"/>
          </a:p>
        </p:txBody>
      </p:sp>
    </p:spTree>
    <p:extLst>
      <p:ext uri="{BB962C8B-B14F-4D97-AF65-F5344CB8AC3E}">
        <p14:creationId xmlns:p14="http://schemas.microsoft.com/office/powerpoint/2010/main" val="765033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p:txBody>
          <a:bodyPr/>
          <a:lstStyle>
            <a:lvl1pPr eaLnBrk="1" fontAlgn="auto" hangingPunct="1">
              <a:spcBef>
                <a:spcPts val="0"/>
              </a:spcBef>
              <a:spcAft>
                <a:spcPts val="0"/>
              </a:spcAft>
              <a:defRPr b="0"/>
            </a:lvl1pPr>
          </a:lstStyle>
          <a:p>
            <a:pPr>
              <a:defRPr/>
            </a:pPr>
            <a:fld id="{3FAF8428-FC66-4A1A-B634-822D9BC85851}" type="slidenum">
              <a:rPr lang="en-US" smtClean="0"/>
              <a:pPr>
                <a:defRPr/>
              </a:pPr>
              <a:t>‹#›</a:t>
            </a:fld>
            <a:endParaRPr lang="en-US" dirty="0"/>
          </a:p>
        </p:txBody>
      </p:sp>
    </p:spTree>
    <p:extLst>
      <p:ext uri="{BB962C8B-B14F-4D97-AF65-F5344CB8AC3E}">
        <p14:creationId xmlns:p14="http://schemas.microsoft.com/office/powerpoint/2010/main" val="1807768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p:txBody>
          <a:bodyPr/>
          <a:lstStyle>
            <a:lvl1pPr eaLnBrk="1" fontAlgn="auto" hangingPunct="1">
              <a:spcBef>
                <a:spcPts val="0"/>
              </a:spcBef>
              <a:spcAft>
                <a:spcPts val="0"/>
              </a:spcAft>
              <a:defRPr b="0"/>
            </a:lvl1pPr>
          </a:lstStyle>
          <a:p>
            <a:pPr>
              <a:defRPr/>
            </a:pPr>
            <a:fld id="{2A7DA435-A33F-454F-946D-DFB9F110DD70}" type="slidenum">
              <a:rPr lang="en-US" smtClean="0"/>
              <a:pPr>
                <a:defRPr/>
              </a:pPr>
              <a:t>‹#›</a:t>
            </a:fld>
            <a:endParaRPr lang="en-US" dirty="0"/>
          </a:p>
        </p:txBody>
      </p:sp>
    </p:spTree>
    <p:extLst>
      <p:ext uri="{BB962C8B-B14F-4D97-AF65-F5344CB8AC3E}">
        <p14:creationId xmlns:p14="http://schemas.microsoft.com/office/powerpoint/2010/main" val="243294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bwMode="auto">
          <a:xfrm>
            <a:off x="3860800" y="76200"/>
            <a:ext cx="79248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72707" name="Rectangle 3"/>
          <p:cNvSpPr>
            <a:spLocks noGrp="1" noChangeArrowheads="1"/>
          </p:cNvSpPr>
          <p:nvPr>
            <p:ph type="body" idx="1"/>
          </p:nvPr>
        </p:nvSpPr>
        <p:spPr bwMode="auto">
          <a:xfrm>
            <a:off x="508000" y="990600"/>
            <a:ext cx="111760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8737600" y="6477000"/>
            <a:ext cx="3251200" cy="228600"/>
          </a:xfrm>
          <a:prstGeom prst="rect">
            <a:avLst/>
          </a:prstGeom>
          <a:noFill/>
          <a:ln>
            <a:noFill/>
          </a:ln>
        </p:spPr>
        <p:txBody>
          <a:bodyPr vert="horz" wrap="square" lIns="91440" tIns="45720" rIns="91440" bIns="45720" numCol="1" anchor="t" anchorCtr="0" compatLnSpc="1">
            <a:prstTxWarp prst="textNoShape">
              <a:avLst/>
            </a:prstTxWarp>
          </a:bodyPr>
          <a:lstStyle>
            <a:lvl1pPr algn="r" eaLnBrk="0" hangingPunct="0">
              <a:defRPr sz="1000" b="1">
                <a:solidFill>
                  <a:srgbClr val="989A99"/>
                </a:solidFill>
                <a:latin typeface="Arial" charset="0"/>
                <a:ea typeface="+mn-ea"/>
                <a:cs typeface="+mn-cs"/>
              </a:defRPr>
            </a:lvl1pPr>
          </a:lstStyle>
          <a:p>
            <a:pPr fontAlgn="base">
              <a:spcBef>
                <a:spcPct val="0"/>
              </a:spcBef>
              <a:spcAft>
                <a:spcPct val="0"/>
              </a:spcAft>
              <a:defRPr/>
            </a:pPr>
            <a:fld id="{8902382B-13AC-4112-B8E1-E3E8AE7AE3CC}" type="slidenum">
              <a:rPr lang="en-US"/>
              <a:pPr fontAlgn="base">
                <a:spcBef>
                  <a:spcPct val="0"/>
                </a:spcBef>
                <a:spcAft>
                  <a:spcPct val="0"/>
                </a:spcAft>
                <a:defRPr/>
              </a:pPr>
              <a:t>‹#›</a:t>
            </a:fld>
            <a:endParaRPr lang="en-US" dirty="0"/>
          </a:p>
        </p:txBody>
      </p:sp>
    </p:spTree>
    <p:extLst>
      <p:ext uri="{BB962C8B-B14F-4D97-AF65-F5344CB8AC3E}">
        <p14:creationId xmlns:p14="http://schemas.microsoft.com/office/powerpoint/2010/main" val="659975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dt="0"/>
  <p:txStyles>
    <p:titleStyle>
      <a:lvl1pPr algn="r" rtl="0" eaLnBrk="0" fontAlgn="base" hangingPunct="0">
        <a:spcBef>
          <a:spcPct val="0"/>
        </a:spcBef>
        <a:spcAft>
          <a:spcPct val="0"/>
        </a:spcAft>
        <a:defRPr sz="2400" b="1">
          <a:solidFill>
            <a:schemeClr val="bg1"/>
          </a:solidFill>
          <a:latin typeface="+mj-lt"/>
          <a:ea typeface="+mj-ea"/>
          <a:cs typeface="ヒラギノ角ゴ Pro W3"/>
        </a:defRPr>
      </a:lvl1pPr>
      <a:lvl2pPr algn="r" rtl="0" eaLnBrk="0" fontAlgn="base" hangingPunct="0">
        <a:spcBef>
          <a:spcPct val="0"/>
        </a:spcBef>
        <a:spcAft>
          <a:spcPct val="0"/>
        </a:spcAft>
        <a:defRPr sz="2800" b="1">
          <a:solidFill>
            <a:schemeClr val="bg1"/>
          </a:solidFill>
          <a:latin typeface="Arial" charset="0"/>
          <a:ea typeface="ヒラギノ角ゴ Pro W3" pitchFamily="1" charset="-128"/>
          <a:cs typeface="ヒラギノ角ゴ Pro W3"/>
        </a:defRPr>
      </a:lvl2pPr>
      <a:lvl3pPr algn="r" rtl="0" eaLnBrk="0" fontAlgn="base" hangingPunct="0">
        <a:spcBef>
          <a:spcPct val="0"/>
        </a:spcBef>
        <a:spcAft>
          <a:spcPct val="0"/>
        </a:spcAft>
        <a:defRPr sz="2800" b="1">
          <a:solidFill>
            <a:schemeClr val="bg1"/>
          </a:solidFill>
          <a:latin typeface="Arial" charset="0"/>
          <a:ea typeface="ヒラギノ角ゴ Pro W3" pitchFamily="1" charset="-128"/>
          <a:cs typeface="ヒラギノ角ゴ Pro W3"/>
        </a:defRPr>
      </a:lvl3pPr>
      <a:lvl4pPr algn="r" rtl="0" eaLnBrk="0" fontAlgn="base" hangingPunct="0">
        <a:spcBef>
          <a:spcPct val="0"/>
        </a:spcBef>
        <a:spcAft>
          <a:spcPct val="0"/>
        </a:spcAft>
        <a:defRPr sz="2800" b="1">
          <a:solidFill>
            <a:schemeClr val="bg1"/>
          </a:solidFill>
          <a:latin typeface="Arial" charset="0"/>
          <a:ea typeface="ヒラギノ角ゴ Pro W3" pitchFamily="1" charset="-128"/>
          <a:cs typeface="ヒラギノ角ゴ Pro W3"/>
        </a:defRPr>
      </a:lvl4pPr>
      <a:lvl5pPr algn="r" rtl="0" eaLnBrk="0" fontAlgn="base" hangingPunct="0">
        <a:spcBef>
          <a:spcPct val="0"/>
        </a:spcBef>
        <a:spcAft>
          <a:spcPct val="0"/>
        </a:spcAft>
        <a:defRPr sz="2800" b="1">
          <a:solidFill>
            <a:schemeClr val="bg1"/>
          </a:solidFill>
          <a:latin typeface="Arial" charset="0"/>
          <a:ea typeface="ヒラギノ角ゴ Pro W3" pitchFamily="1" charset="-128"/>
          <a:cs typeface="ヒラギノ角ゴ Pro W3"/>
        </a:defRPr>
      </a:lvl5pPr>
      <a:lvl6pPr marL="457200" algn="r" rtl="0" fontAlgn="base">
        <a:spcBef>
          <a:spcPct val="0"/>
        </a:spcBef>
        <a:spcAft>
          <a:spcPct val="0"/>
        </a:spcAft>
        <a:defRPr sz="2800" b="1">
          <a:solidFill>
            <a:schemeClr val="bg1"/>
          </a:solidFill>
          <a:latin typeface="Arial" charset="0"/>
          <a:ea typeface="ヒラギノ角ゴ Pro W3" pitchFamily="1" charset="-128"/>
        </a:defRPr>
      </a:lvl6pPr>
      <a:lvl7pPr marL="914400" algn="r" rtl="0" fontAlgn="base">
        <a:spcBef>
          <a:spcPct val="0"/>
        </a:spcBef>
        <a:spcAft>
          <a:spcPct val="0"/>
        </a:spcAft>
        <a:defRPr sz="2800" b="1">
          <a:solidFill>
            <a:schemeClr val="bg1"/>
          </a:solidFill>
          <a:latin typeface="Arial" charset="0"/>
          <a:ea typeface="ヒラギノ角ゴ Pro W3" pitchFamily="1" charset="-128"/>
        </a:defRPr>
      </a:lvl7pPr>
      <a:lvl8pPr marL="1371600" algn="r" rtl="0" fontAlgn="base">
        <a:spcBef>
          <a:spcPct val="0"/>
        </a:spcBef>
        <a:spcAft>
          <a:spcPct val="0"/>
        </a:spcAft>
        <a:defRPr sz="2800" b="1">
          <a:solidFill>
            <a:schemeClr val="bg1"/>
          </a:solidFill>
          <a:latin typeface="Arial" charset="0"/>
          <a:ea typeface="ヒラギノ角ゴ Pro W3" pitchFamily="1" charset="-128"/>
        </a:defRPr>
      </a:lvl8pPr>
      <a:lvl9pPr marL="1828800" algn="r" rtl="0" fontAlgn="base">
        <a:spcBef>
          <a:spcPct val="0"/>
        </a:spcBef>
        <a:spcAft>
          <a:spcPct val="0"/>
        </a:spcAft>
        <a:defRPr sz="2800" b="1">
          <a:solidFill>
            <a:schemeClr val="bg1"/>
          </a:solidFill>
          <a:latin typeface="Arial" charset="0"/>
          <a:ea typeface="ヒラギノ角ゴ Pro W3" pitchFamily="1" charset="-128"/>
        </a:defRPr>
      </a:lvl9pPr>
    </p:titleStyle>
    <p:bodyStyle>
      <a:lvl1pPr marL="342900" indent="-342900" algn="l" rtl="0" eaLnBrk="0" fontAlgn="base" hangingPunct="0">
        <a:spcBef>
          <a:spcPct val="20000"/>
        </a:spcBef>
        <a:spcAft>
          <a:spcPct val="0"/>
        </a:spcAft>
        <a:buFont typeface="Wingdings" pitchFamily="2" charset="2"/>
        <a:buChar char="§"/>
        <a:defRPr sz="3200" b="1">
          <a:solidFill>
            <a:schemeClr val="tx1"/>
          </a:solidFill>
          <a:latin typeface="+mn-lt"/>
          <a:ea typeface="+mn-ea"/>
          <a:cs typeface="ヒラギノ角ゴ Pro W3"/>
        </a:defRPr>
      </a:lvl1pPr>
      <a:lvl2pPr marL="742950" indent="-285750" algn="l" rtl="0" eaLnBrk="0" fontAlgn="base" hangingPunct="0">
        <a:spcBef>
          <a:spcPct val="20000"/>
        </a:spcBef>
        <a:spcAft>
          <a:spcPct val="0"/>
        </a:spcAft>
        <a:buFont typeface="Wingdings" pitchFamily="2" charset="2"/>
        <a:buChar char="§"/>
        <a:defRPr sz="2800" b="1">
          <a:solidFill>
            <a:schemeClr val="tx1"/>
          </a:solidFill>
          <a:latin typeface="+mn-lt"/>
          <a:ea typeface="+mn-ea"/>
          <a:cs typeface="ヒラギノ角ゴ Pro W3"/>
        </a:defRPr>
      </a:lvl2pPr>
      <a:lvl3pPr marL="1143000" indent="-228600" algn="l" rtl="0" eaLnBrk="0" fontAlgn="base" hangingPunct="0">
        <a:spcBef>
          <a:spcPct val="20000"/>
        </a:spcBef>
        <a:spcAft>
          <a:spcPct val="0"/>
        </a:spcAft>
        <a:buFont typeface="Wingdings" pitchFamily="2" charset="2"/>
        <a:buChar char="§"/>
        <a:defRPr sz="2400" b="1">
          <a:solidFill>
            <a:schemeClr val="tx1"/>
          </a:solidFill>
          <a:latin typeface="+mn-lt"/>
          <a:ea typeface="+mn-ea"/>
          <a:cs typeface="ヒラギノ角ゴ Pro W3"/>
        </a:defRPr>
      </a:lvl3pPr>
      <a:lvl4pPr marL="1600200" indent="-228600" algn="l" rtl="0" eaLnBrk="0" fontAlgn="base" hangingPunct="0">
        <a:spcBef>
          <a:spcPct val="20000"/>
        </a:spcBef>
        <a:spcAft>
          <a:spcPct val="0"/>
        </a:spcAft>
        <a:buFont typeface="Wingdings" pitchFamily="2" charset="2"/>
        <a:buChar char="§"/>
        <a:defRPr sz="2000" b="1">
          <a:solidFill>
            <a:schemeClr val="tx1"/>
          </a:solidFill>
          <a:latin typeface="+mn-lt"/>
          <a:ea typeface="+mn-ea"/>
          <a:cs typeface="ヒラギノ角ゴ Pro W3"/>
        </a:defRPr>
      </a:lvl4pPr>
      <a:lvl5pPr marL="2057400" indent="-228600" algn="l" rtl="0" eaLnBrk="0" fontAlgn="base" hangingPunct="0">
        <a:spcBef>
          <a:spcPct val="20000"/>
        </a:spcBef>
        <a:spcAft>
          <a:spcPct val="0"/>
        </a:spcAft>
        <a:buFont typeface="Wingdings" pitchFamily="2" charset="2"/>
        <a:buChar char="§"/>
        <a:defRPr sz="2000" b="1">
          <a:solidFill>
            <a:schemeClr val="tx1"/>
          </a:solidFill>
          <a:latin typeface="+mn-lt"/>
          <a:ea typeface="+mn-ea"/>
          <a:cs typeface="ヒラギノ角ゴ Pro W3"/>
        </a:defRPr>
      </a:lvl5pPr>
      <a:lvl6pPr marL="2514600" indent="-228600" algn="l" rtl="0" fontAlgn="base">
        <a:spcBef>
          <a:spcPct val="20000"/>
        </a:spcBef>
        <a:spcAft>
          <a:spcPct val="0"/>
        </a:spcAft>
        <a:buFont typeface="Wingdings" pitchFamily="2" charset="2"/>
        <a:buChar char="§"/>
        <a:defRPr sz="2000" b="1">
          <a:solidFill>
            <a:schemeClr val="tx1"/>
          </a:solidFill>
          <a:latin typeface="+mn-lt"/>
          <a:ea typeface="+mn-ea"/>
        </a:defRPr>
      </a:lvl6pPr>
      <a:lvl7pPr marL="2971800" indent="-228600" algn="l" rtl="0" fontAlgn="base">
        <a:spcBef>
          <a:spcPct val="20000"/>
        </a:spcBef>
        <a:spcAft>
          <a:spcPct val="0"/>
        </a:spcAft>
        <a:buFont typeface="Wingdings" pitchFamily="2" charset="2"/>
        <a:buChar char="§"/>
        <a:defRPr sz="2000" b="1">
          <a:solidFill>
            <a:schemeClr val="tx1"/>
          </a:solidFill>
          <a:latin typeface="+mn-lt"/>
          <a:ea typeface="+mn-ea"/>
        </a:defRPr>
      </a:lvl7pPr>
      <a:lvl8pPr marL="3429000" indent="-228600" algn="l" rtl="0" fontAlgn="base">
        <a:spcBef>
          <a:spcPct val="20000"/>
        </a:spcBef>
        <a:spcAft>
          <a:spcPct val="0"/>
        </a:spcAft>
        <a:buFont typeface="Wingdings" pitchFamily="2" charset="2"/>
        <a:buChar char="§"/>
        <a:defRPr sz="2000" b="1">
          <a:solidFill>
            <a:schemeClr val="tx1"/>
          </a:solidFill>
          <a:latin typeface="+mn-lt"/>
          <a:ea typeface="+mn-ea"/>
        </a:defRPr>
      </a:lvl8pPr>
      <a:lvl9pPr marL="3886200" indent="-228600" algn="l" rtl="0" fontAlgn="base">
        <a:spcBef>
          <a:spcPct val="20000"/>
        </a:spcBef>
        <a:spcAft>
          <a:spcPct val="0"/>
        </a:spcAft>
        <a:buFont typeface="Wingdings" pitchFamily="2" charset="2"/>
        <a:buChar char="§"/>
        <a:defRPr sz="2000" b="1">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0E14F-3E44-8513-E3B9-E3EBF69DB26F}"/>
              </a:ext>
            </a:extLst>
          </p:cNvPr>
          <p:cNvSpPr>
            <a:spLocks noGrp="1"/>
          </p:cNvSpPr>
          <p:nvPr>
            <p:ph type="ctrTitle"/>
          </p:nvPr>
        </p:nvSpPr>
        <p:spPr>
          <a:xfrm>
            <a:off x="914400" y="1938130"/>
            <a:ext cx="10363200" cy="3468757"/>
          </a:xfrm>
        </p:spPr>
        <p:txBody>
          <a:bodyPr/>
          <a:lstStyle/>
          <a:p>
            <a:r>
              <a:rPr lang="en-US" sz="5400" u="sng" dirty="0">
                <a:highlight>
                  <a:srgbClr val="00FFFF"/>
                </a:highlight>
                <a:latin typeface="+mn-lt"/>
              </a:rPr>
              <a:t>NAPS Non-Members</a:t>
            </a:r>
            <a:br>
              <a:rPr lang="en-US" sz="5400" u="sng" dirty="0">
                <a:highlight>
                  <a:srgbClr val="00FFFF"/>
                </a:highlight>
                <a:latin typeface="+mn-lt"/>
              </a:rPr>
            </a:br>
            <a:br>
              <a:rPr lang="en-US" sz="3200" dirty="0">
                <a:latin typeface="+mn-lt"/>
              </a:rPr>
            </a:br>
            <a:r>
              <a:rPr lang="en-US" sz="2800" b="0" u="sng" dirty="0">
                <a:highlight>
                  <a:srgbClr val="FFFF00"/>
                </a:highlight>
                <a:latin typeface="+mn-lt"/>
              </a:rPr>
              <a:t>What </a:t>
            </a:r>
            <a:r>
              <a:rPr lang="en-US" sz="2800" u="sng" dirty="0">
                <a:highlight>
                  <a:srgbClr val="FFFF00"/>
                </a:highlight>
                <a:latin typeface="+mn-lt"/>
              </a:rPr>
              <a:t>“YOU” </a:t>
            </a:r>
            <a:r>
              <a:rPr lang="en-US" sz="2800" b="0" u="sng" dirty="0">
                <a:highlight>
                  <a:srgbClr val="FFFF00"/>
                </a:highlight>
                <a:latin typeface="+mn-lt"/>
              </a:rPr>
              <a:t>need to do to sign up your non-members.</a:t>
            </a:r>
            <a:br>
              <a:rPr lang="en-US" sz="2800" b="0" u="sng" dirty="0">
                <a:latin typeface="+mn-lt"/>
              </a:rPr>
            </a:br>
            <a:br>
              <a:rPr lang="en-US" sz="2800" b="0" u="sng" dirty="0">
                <a:latin typeface="+mn-lt"/>
              </a:rPr>
            </a:br>
            <a:r>
              <a:rPr lang="en-US" sz="2800" b="0" dirty="0">
                <a:latin typeface="+mn-lt"/>
              </a:rPr>
              <a:t>1</a:t>
            </a:r>
            <a:r>
              <a:rPr lang="en-US" sz="2400" b="0" dirty="0">
                <a:latin typeface="+mn-lt"/>
              </a:rPr>
              <a:t>. You have to be engaged 100% of the time to be </a:t>
            </a:r>
            <a:r>
              <a:rPr lang="en-US" sz="2400" b="0" u="sng" dirty="0">
                <a:latin typeface="+mn-lt"/>
              </a:rPr>
              <a:t>90% Successful.</a:t>
            </a:r>
            <a:br>
              <a:rPr lang="en-US" sz="2400" b="0" dirty="0">
                <a:latin typeface="+mn-lt"/>
              </a:rPr>
            </a:br>
            <a:r>
              <a:rPr lang="en-US" sz="2400" b="0" dirty="0">
                <a:latin typeface="+mn-lt"/>
              </a:rPr>
              <a:t>2. Have </a:t>
            </a:r>
            <a:r>
              <a:rPr lang="en-US" sz="2400" b="0" u="sng" dirty="0">
                <a:highlight>
                  <a:srgbClr val="FFFF00"/>
                </a:highlight>
                <a:latin typeface="+mn-lt"/>
              </a:rPr>
              <a:t>“You” </a:t>
            </a:r>
            <a:r>
              <a:rPr lang="en-US" sz="2400" b="0" dirty="0">
                <a:latin typeface="+mn-lt"/>
              </a:rPr>
              <a:t>set up an email distribution list to communicate with your membership yet, </a:t>
            </a:r>
            <a:r>
              <a:rPr lang="en-US" sz="2400" b="0" u="sng" dirty="0">
                <a:latin typeface="+mn-lt"/>
              </a:rPr>
              <a:t>if not why not? </a:t>
            </a:r>
            <a:br>
              <a:rPr lang="en-US" sz="2400" b="0" dirty="0">
                <a:latin typeface="+mn-lt"/>
              </a:rPr>
            </a:br>
            <a:r>
              <a:rPr lang="en-US" sz="2400" b="0" dirty="0">
                <a:latin typeface="+mn-lt"/>
              </a:rPr>
              <a:t>3. Inform your members often and let them know how they are doing </a:t>
            </a:r>
            <a:r>
              <a:rPr lang="en-US" sz="2400" b="0" u="sng" dirty="0">
                <a:latin typeface="+mn-lt"/>
              </a:rPr>
              <a:t>via emails &amp; ZOOM meetings.</a:t>
            </a:r>
            <a:br>
              <a:rPr lang="en-US" sz="2400" b="0" dirty="0">
                <a:latin typeface="+mn-lt"/>
              </a:rPr>
            </a:br>
            <a:r>
              <a:rPr lang="en-US" sz="2400" b="0" dirty="0">
                <a:latin typeface="+mn-lt"/>
              </a:rPr>
              <a:t>4. Conduct ZOOM meetings with your members on membership with them quarterly.</a:t>
            </a:r>
            <a:br>
              <a:rPr lang="en-US" sz="2400" b="0" dirty="0">
                <a:latin typeface="+mn-lt"/>
              </a:rPr>
            </a:br>
            <a:br>
              <a:rPr lang="en-US" sz="2400" b="0" dirty="0">
                <a:latin typeface="+mn-lt"/>
              </a:rPr>
            </a:br>
            <a:r>
              <a:rPr lang="en-US" sz="2400" b="0" dirty="0">
                <a:latin typeface="+mn-lt"/>
              </a:rPr>
              <a:t>Branch </a:t>
            </a:r>
          </a:p>
        </p:txBody>
      </p:sp>
      <p:sp>
        <p:nvSpPr>
          <p:cNvPr id="5" name="Content Placeholder 4">
            <a:extLst>
              <a:ext uri="{FF2B5EF4-FFF2-40B4-BE49-F238E27FC236}">
                <a16:creationId xmlns:a16="http://schemas.microsoft.com/office/drawing/2014/main" id="{1080594F-4875-A89A-5F9A-BE6696EA4DEA}"/>
              </a:ext>
            </a:extLst>
          </p:cNvPr>
          <p:cNvSpPr>
            <a:spLocks noGrp="1"/>
          </p:cNvSpPr>
          <p:nvPr>
            <p:ph type="subTitle" idx="1"/>
          </p:nvPr>
        </p:nvSpPr>
        <p:spPr>
          <a:xfrm>
            <a:off x="1828800" y="5729909"/>
            <a:ext cx="8534400" cy="1255681"/>
          </a:xfrm>
        </p:spPr>
        <p:txBody>
          <a:bodyPr/>
          <a:lstStyle/>
          <a:p>
            <a:r>
              <a:rPr lang="en-US" u="sng" dirty="0">
                <a:highlight>
                  <a:srgbClr val="00FFFF"/>
                </a:highlight>
              </a:rPr>
              <a:t>Branch Presidents if you don’t make this a priority then who will?</a:t>
            </a:r>
          </a:p>
        </p:txBody>
      </p:sp>
      <p:sp>
        <p:nvSpPr>
          <p:cNvPr id="3" name="Slide Number Placeholder 2">
            <a:extLst>
              <a:ext uri="{FF2B5EF4-FFF2-40B4-BE49-F238E27FC236}">
                <a16:creationId xmlns:a16="http://schemas.microsoft.com/office/drawing/2014/main" id="{F10BA601-033F-7FD1-83F3-E9A53CE68D4F}"/>
              </a:ext>
            </a:extLst>
          </p:cNvPr>
          <p:cNvSpPr>
            <a:spLocks noGrp="1"/>
          </p:cNvSpPr>
          <p:nvPr>
            <p:ph type="sldNum" sz="quarter" idx="4294967295"/>
          </p:nvPr>
        </p:nvSpPr>
        <p:spPr>
          <a:xfrm>
            <a:off x="8940800" y="6477000"/>
            <a:ext cx="3251200" cy="228600"/>
          </a:xfrm>
        </p:spPr>
        <p:txBody>
          <a:bodyPr/>
          <a:lstStyle/>
          <a:p>
            <a:pPr>
              <a:defRPr/>
            </a:pPr>
            <a:fld id="{7C1A43FD-A85E-43CB-B2B2-E1FBE091440A}" type="slidenum">
              <a:rPr lang="en-US" smtClean="0"/>
              <a:pPr>
                <a:defRPr/>
              </a:pPr>
              <a:t>1</a:t>
            </a:fld>
            <a:endParaRPr lang="en-US" dirty="0"/>
          </a:p>
        </p:txBody>
      </p:sp>
      <p:pic>
        <p:nvPicPr>
          <p:cNvPr id="4" name="Picture 3">
            <a:extLst>
              <a:ext uri="{FF2B5EF4-FFF2-40B4-BE49-F238E27FC236}">
                <a16:creationId xmlns:a16="http://schemas.microsoft.com/office/drawing/2014/main" id="{D89E7626-86DF-FBA1-42FF-6264C90F554A}"/>
              </a:ext>
            </a:extLst>
          </p:cNvPr>
          <p:cNvPicPr>
            <a:picLocks noChangeAspect="1"/>
          </p:cNvPicPr>
          <p:nvPr/>
        </p:nvPicPr>
        <p:blipFill>
          <a:blip r:embed="rId2"/>
          <a:stretch>
            <a:fillRect/>
          </a:stretch>
        </p:blipFill>
        <p:spPr>
          <a:xfrm>
            <a:off x="129209" y="20902"/>
            <a:ext cx="3575283" cy="663914"/>
          </a:xfrm>
          <a:prstGeom prst="rect">
            <a:avLst/>
          </a:prstGeom>
        </p:spPr>
      </p:pic>
    </p:spTree>
    <p:extLst>
      <p:ext uri="{BB962C8B-B14F-4D97-AF65-F5344CB8AC3E}">
        <p14:creationId xmlns:p14="http://schemas.microsoft.com/office/powerpoint/2010/main" val="256613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ACF873C-C691-2A2E-657C-E559DE07C5A5}"/>
              </a:ext>
            </a:extLst>
          </p:cNvPr>
          <p:cNvSpPr>
            <a:spLocks noGrp="1"/>
          </p:cNvSpPr>
          <p:nvPr>
            <p:ph type="sldNum" sz="quarter" idx="10"/>
          </p:nvPr>
        </p:nvSpPr>
        <p:spPr/>
        <p:txBody>
          <a:bodyPr/>
          <a:lstStyle/>
          <a:p>
            <a:pPr>
              <a:defRPr/>
            </a:pPr>
            <a:fld id="{74709649-90B7-4814-BB8F-F95D1EAA0A72}" type="slidenum">
              <a:rPr lang="en-US" smtClean="0"/>
              <a:pPr>
                <a:defRPr/>
              </a:pPr>
              <a:t>2</a:t>
            </a:fld>
            <a:endParaRPr lang="en-US" dirty="0"/>
          </a:p>
        </p:txBody>
      </p:sp>
      <p:pic>
        <p:nvPicPr>
          <p:cNvPr id="3" name="Picture 2">
            <a:extLst>
              <a:ext uri="{FF2B5EF4-FFF2-40B4-BE49-F238E27FC236}">
                <a16:creationId xmlns:a16="http://schemas.microsoft.com/office/drawing/2014/main" id="{9AF2751C-7D9B-78B6-FE05-FDDE44598EDC}"/>
              </a:ext>
            </a:extLst>
          </p:cNvPr>
          <p:cNvPicPr>
            <a:picLocks noChangeAspect="1"/>
          </p:cNvPicPr>
          <p:nvPr/>
        </p:nvPicPr>
        <p:blipFill>
          <a:blip r:embed="rId2"/>
          <a:stretch>
            <a:fillRect/>
          </a:stretch>
        </p:blipFill>
        <p:spPr>
          <a:xfrm>
            <a:off x="799719" y="0"/>
            <a:ext cx="2913864" cy="641273"/>
          </a:xfrm>
          <a:prstGeom prst="rect">
            <a:avLst/>
          </a:prstGeom>
        </p:spPr>
      </p:pic>
      <p:sp>
        <p:nvSpPr>
          <p:cNvPr id="5" name="TextBox 4">
            <a:extLst>
              <a:ext uri="{FF2B5EF4-FFF2-40B4-BE49-F238E27FC236}">
                <a16:creationId xmlns:a16="http://schemas.microsoft.com/office/drawing/2014/main" id="{E57E456C-7A79-E21F-64B0-5379CE5DFF90}"/>
              </a:ext>
            </a:extLst>
          </p:cNvPr>
          <p:cNvSpPr txBox="1"/>
          <p:nvPr/>
        </p:nvSpPr>
        <p:spPr>
          <a:xfrm>
            <a:off x="447261" y="2146059"/>
            <a:ext cx="11355455" cy="4216539"/>
          </a:xfrm>
          <a:prstGeom prst="rect">
            <a:avLst/>
          </a:prstGeom>
          <a:noFill/>
        </p:spPr>
        <p:txBody>
          <a:bodyPr wrap="square">
            <a:spAutoFit/>
          </a:bodyPr>
          <a:lstStyle/>
          <a:p>
            <a:r>
              <a:rPr lang="en-US" sz="4400" b="1" i="0" dirty="0">
                <a:solidFill>
                  <a:srgbClr val="1D2228"/>
                </a:solidFill>
                <a:effectLst/>
                <a:highlight>
                  <a:srgbClr val="FFFF00"/>
                </a:highlight>
              </a:rPr>
              <a:t>Here are some suggestions that may help </a:t>
            </a:r>
            <a:r>
              <a:rPr lang="en-US" sz="4400" b="1" i="0" dirty="0">
                <a:solidFill>
                  <a:srgbClr val="1D2228"/>
                </a:solidFill>
                <a:effectLst/>
              </a:rPr>
              <a:t>					</a:t>
            </a:r>
          </a:p>
          <a:p>
            <a:pPr marL="571500" indent="-571500">
              <a:buFont typeface="Arial" panose="020B0604020202020204" pitchFamily="34" charset="0"/>
              <a:buChar char="•"/>
            </a:pPr>
            <a:r>
              <a:rPr lang="en-US" sz="3600" b="0" i="0" dirty="0">
                <a:solidFill>
                  <a:srgbClr val="1D2228"/>
                </a:solidFill>
                <a:effectLst/>
              </a:rPr>
              <a:t>Are you meeting with your executive board often enough to form new strategies on how to increase your membership?</a:t>
            </a:r>
          </a:p>
          <a:p>
            <a:pPr marL="571500" indent="-571500">
              <a:buFont typeface="Arial" panose="020B0604020202020204" pitchFamily="34" charset="0"/>
              <a:buChar char="•"/>
            </a:pPr>
            <a:endParaRPr lang="en-US" sz="3600" b="0" i="0" dirty="0">
              <a:solidFill>
                <a:srgbClr val="1D2228"/>
              </a:solidFill>
              <a:effectLst/>
            </a:endParaRPr>
          </a:p>
          <a:p>
            <a:pPr marL="571500" indent="-571500">
              <a:buFont typeface="Arial" panose="020B0604020202020204" pitchFamily="34" charset="0"/>
              <a:buChar char="•"/>
            </a:pPr>
            <a:r>
              <a:rPr lang="en-US" sz="3600" dirty="0">
                <a:solidFill>
                  <a:srgbClr val="1D2228"/>
                </a:solidFill>
              </a:rPr>
              <a:t>If not, why not, all you need is an hour via ZOOM.</a:t>
            </a:r>
            <a:endParaRPr lang="en-US" sz="3600" dirty="0"/>
          </a:p>
        </p:txBody>
      </p:sp>
    </p:spTree>
    <p:extLst>
      <p:ext uri="{BB962C8B-B14F-4D97-AF65-F5344CB8AC3E}">
        <p14:creationId xmlns:p14="http://schemas.microsoft.com/office/powerpoint/2010/main" val="3746110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E5F5A1CC-6A77-4231-B225-9438783F3C55}" type="slidenum">
              <a:rPr lang="en-US" smtClean="0"/>
              <a:pPr>
                <a:defRPr/>
              </a:pPr>
              <a:t>3</a:t>
            </a:fld>
            <a:endParaRPr lang="en-US" dirty="0"/>
          </a:p>
        </p:txBody>
      </p:sp>
      <p:pic>
        <p:nvPicPr>
          <p:cNvPr id="6" name="Picture 5">
            <a:extLst>
              <a:ext uri="{FF2B5EF4-FFF2-40B4-BE49-F238E27FC236}">
                <a16:creationId xmlns:a16="http://schemas.microsoft.com/office/drawing/2014/main" id="{7CF1363C-BF06-74CB-1D7F-AE0189144C02}"/>
              </a:ext>
            </a:extLst>
          </p:cNvPr>
          <p:cNvPicPr>
            <a:picLocks noChangeAspect="1"/>
          </p:cNvPicPr>
          <p:nvPr/>
        </p:nvPicPr>
        <p:blipFill>
          <a:blip r:embed="rId2"/>
          <a:stretch>
            <a:fillRect/>
          </a:stretch>
        </p:blipFill>
        <p:spPr>
          <a:xfrm>
            <a:off x="687752" y="42788"/>
            <a:ext cx="3016740" cy="663914"/>
          </a:xfrm>
          <a:prstGeom prst="rect">
            <a:avLst/>
          </a:prstGeom>
        </p:spPr>
      </p:pic>
      <p:sp>
        <p:nvSpPr>
          <p:cNvPr id="3" name="TextBox 2">
            <a:extLst>
              <a:ext uri="{FF2B5EF4-FFF2-40B4-BE49-F238E27FC236}">
                <a16:creationId xmlns:a16="http://schemas.microsoft.com/office/drawing/2014/main" id="{47371F55-CAEF-034C-C0EF-391150E2D719}"/>
              </a:ext>
            </a:extLst>
          </p:cNvPr>
          <p:cNvSpPr txBox="1"/>
          <p:nvPr/>
        </p:nvSpPr>
        <p:spPr>
          <a:xfrm>
            <a:off x="392595" y="1685187"/>
            <a:ext cx="10788927" cy="5078313"/>
          </a:xfrm>
          <a:prstGeom prst="rect">
            <a:avLst/>
          </a:prstGeom>
          <a:noFill/>
        </p:spPr>
        <p:txBody>
          <a:bodyPr wrap="square">
            <a:spAutoFit/>
          </a:bodyPr>
          <a:lstStyle/>
          <a:p>
            <a:pPr marL="571500" indent="-571500">
              <a:buFont typeface="Arial" panose="020B0604020202020204" pitchFamily="34" charset="0"/>
              <a:buChar char="•"/>
            </a:pPr>
            <a:r>
              <a:rPr lang="en-US" sz="2400" b="0" i="0" dirty="0">
                <a:solidFill>
                  <a:srgbClr val="1D2228"/>
                </a:solidFill>
                <a:effectLst/>
                <a:latin typeface="Helvetica Neue"/>
              </a:rPr>
              <a:t>Branch Presidents have you assigned a committee made up of both executive board members and trusted regular members to work together and sign up </a:t>
            </a:r>
            <a:r>
              <a:rPr lang="en-US" sz="2400" dirty="0">
                <a:solidFill>
                  <a:srgbClr val="1D2228"/>
                </a:solidFill>
                <a:latin typeface="Helvetica Neue"/>
              </a:rPr>
              <a:t>your </a:t>
            </a:r>
            <a:r>
              <a:rPr lang="en-US" sz="2400" b="0" i="0" dirty="0">
                <a:solidFill>
                  <a:srgbClr val="1D2228"/>
                </a:solidFill>
                <a:effectLst/>
                <a:latin typeface="Helvetica Neue"/>
              </a:rPr>
              <a:t>non-members, yet? </a:t>
            </a:r>
          </a:p>
          <a:p>
            <a:pPr marL="571500" indent="-571500">
              <a:buFont typeface="Arial" panose="020B0604020202020204" pitchFamily="34" charset="0"/>
              <a:buChar char="•"/>
            </a:pPr>
            <a:endParaRPr lang="en-US" sz="2800" dirty="0">
              <a:solidFill>
                <a:srgbClr val="1D2228"/>
              </a:solidFill>
              <a:latin typeface="Helvetica Neue"/>
            </a:endParaRPr>
          </a:p>
          <a:p>
            <a:pPr marL="457200" indent="-457200">
              <a:buFont typeface="Arial" panose="020B0604020202020204" pitchFamily="34" charset="0"/>
              <a:buChar char="•"/>
            </a:pPr>
            <a:r>
              <a:rPr lang="en-US" sz="2400" b="0" i="0" dirty="0">
                <a:solidFill>
                  <a:srgbClr val="1D2228"/>
                </a:solidFill>
                <a:effectLst/>
                <a:latin typeface="Helvetica Neue"/>
              </a:rPr>
              <a:t>Have you asked permission to visit the mail processing plant to </a:t>
            </a:r>
            <a:r>
              <a:rPr lang="en-US" sz="2400" dirty="0">
                <a:solidFill>
                  <a:srgbClr val="1D2228"/>
                </a:solidFill>
                <a:latin typeface="Helvetica Neue"/>
              </a:rPr>
              <a:t>have a</a:t>
            </a:r>
            <a:r>
              <a:rPr lang="en-US" sz="2400" b="0" i="0" dirty="0">
                <a:solidFill>
                  <a:srgbClr val="1D2228"/>
                </a:solidFill>
                <a:effectLst/>
                <a:latin typeface="Helvetica Neue"/>
              </a:rPr>
              <a:t> membership meeting with those </a:t>
            </a:r>
            <a:r>
              <a:rPr lang="en-US" sz="2400" b="0" i="0" u="sng" dirty="0">
                <a:solidFill>
                  <a:srgbClr val="1D2228"/>
                </a:solidFill>
                <a:effectLst/>
                <a:latin typeface="Helvetica Neue"/>
              </a:rPr>
              <a:t>who are </a:t>
            </a:r>
            <a:r>
              <a:rPr lang="en-US" sz="2400" b="0" i="0" dirty="0">
                <a:solidFill>
                  <a:srgbClr val="1D2228"/>
                </a:solidFill>
                <a:effectLst/>
                <a:latin typeface="Helvetica Neue"/>
              </a:rPr>
              <a:t>and </a:t>
            </a:r>
            <a:r>
              <a:rPr lang="en-US" sz="2400" b="0" i="0" u="sng" dirty="0">
                <a:solidFill>
                  <a:srgbClr val="1D2228"/>
                </a:solidFill>
                <a:effectLst/>
                <a:latin typeface="Helvetica Neue"/>
              </a:rPr>
              <a:t>are not members</a:t>
            </a:r>
            <a:r>
              <a:rPr lang="en-US" sz="2400" b="0" i="0" dirty="0">
                <a:solidFill>
                  <a:srgbClr val="1D2228"/>
                </a:solidFill>
                <a:effectLst/>
                <a:latin typeface="Helvetica Neue"/>
              </a:rPr>
              <a:t> of NAPS? </a:t>
            </a:r>
            <a:br>
              <a:rPr lang="en-US" sz="2800" b="0" i="0" dirty="0">
                <a:solidFill>
                  <a:srgbClr val="1D2228"/>
                </a:solidFill>
                <a:effectLst/>
                <a:latin typeface="Helvetica Neue"/>
              </a:rPr>
            </a:br>
            <a:endParaRPr lang="en-US" sz="2800" b="0" i="0" dirty="0">
              <a:solidFill>
                <a:srgbClr val="1D2228"/>
              </a:solidFill>
              <a:effectLst/>
              <a:latin typeface="Helvetica Neue"/>
            </a:endParaRPr>
          </a:p>
          <a:p>
            <a:pPr marL="457200" indent="-457200">
              <a:buFont typeface="Arial" panose="020B0604020202020204" pitchFamily="34" charset="0"/>
              <a:buChar char="•"/>
            </a:pPr>
            <a:r>
              <a:rPr lang="en-US" sz="2400" dirty="0">
                <a:solidFill>
                  <a:srgbClr val="1D2228"/>
                </a:solidFill>
                <a:latin typeface="Helvetica Neue"/>
              </a:rPr>
              <a:t>Bring donuts, bagels, and coffee for your meeting, this will keep them there, until you are done. </a:t>
            </a:r>
            <a:endParaRPr lang="en-US" sz="2400" b="0" i="0" dirty="0">
              <a:solidFill>
                <a:srgbClr val="1D2228"/>
              </a:solidFill>
              <a:effectLst/>
              <a:latin typeface="Helvetica Neue"/>
            </a:endParaRPr>
          </a:p>
          <a:p>
            <a:pPr marL="571500" indent="-571500">
              <a:buFont typeface="Arial" panose="020B0604020202020204" pitchFamily="34" charset="0"/>
              <a:buChar char="•"/>
            </a:pPr>
            <a:endParaRPr lang="en-US" sz="2800" b="0" i="0" dirty="0">
              <a:solidFill>
                <a:srgbClr val="1D2228"/>
              </a:solidFill>
              <a:effectLst/>
              <a:latin typeface="Helvetica Neue"/>
            </a:endParaRPr>
          </a:p>
          <a:p>
            <a:pPr marL="571500" indent="-571500">
              <a:buFont typeface="Arial" panose="020B0604020202020204" pitchFamily="34" charset="0"/>
              <a:buChar char="•"/>
            </a:pPr>
            <a:r>
              <a:rPr lang="en-US" sz="2400" b="0" i="0" dirty="0">
                <a:solidFill>
                  <a:srgbClr val="1D2228"/>
                </a:solidFill>
                <a:effectLst/>
                <a:latin typeface="Helvetica Neue"/>
              </a:rPr>
              <a:t>Have you deputized any trusted members in the field or on different tours in the mail plant and trained them on how to go about signing up non-members? </a:t>
            </a:r>
            <a:endParaRPr lang="en-US" sz="2400" dirty="0"/>
          </a:p>
        </p:txBody>
      </p:sp>
    </p:spTree>
    <p:extLst>
      <p:ext uri="{BB962C8B-B14F-4D97-AF65-F5344CB8AC3E}">
        <p14:creationId xmlns:p14="http://schemas.microsoft.com/office/powerpoint/2010/main" val="2222338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84AA1-9DB1-55BB-0901-894DD82AD776}"/>
              </a:ext>
            </a:extLst>
          </p:cNvPr>
          <p:cNvSpPr>
            <a:spLocks noGrp="1"/>
          </p:cNvSpPr>
          <p:nvPr>
            <p:ph type="title"/>
          </p:nvPr>
        </p:nvSpPr>
        <p:spPr/>
        <p:txBody>
          <a:bodyPr/>
          <a:lstStyle/>
          <a:p>
            <a:br>
              <a:rPr lang="en-US" dirty="0"/>
            </a:br>
            <a:r>
              <a:rPr lang="en-US" dirty="0"/>
              <a:t>10,000 Non- Members </a:t>
            </a:r>
            <a:br>
              <a:rPr lang="en-US" dirty="0"/>
            </a:br>
            <a:endParaRPr lang="en-US" dirty="0"/>
          </a:p>
        </p:txBody>
      </p:sp>
      <p:sp>
        <p:nvSpPr>
          <p:cNvPr id="3" name="Content Placeholder 2">
            <a:extLst>
              <a:ext uri="{FF2B5EF4-FFF2-40B4-BE49-F238E27FC236}">
                <a16:creationId xmlns:a16="http://schemas.microsoft.com/office/drawing/2014/main" id="{C93DE75D-9E7D-B800-B92D-8C9ED9EC1DC4}"/>
              </a:ext>
            </a:extLst>
          </p:cNvPr>
          <p:cNvSpPr>
            <a:spLocks noGrp="1"/>
          </p:cNvSpPr>
          <p:nvPr>
            <p:ph idx="1"/>
          </p:nvPr>
        </p:nvSpPr>
        <p:spPr>
          <a:xfrm>
            <a:off x="508000" y="990600"/>
            <a:ext cx="11176000" cy="5791200"/>
          </a:xfrm>
        </p:spPr>
        <p:txBody>
          <a:bodyPr/>
          <a:lstStyle/>
          <a:p>
            <a:r>
              <a:rPr lang="en-US" sz="2800" b="0" i="0" dirty="0">
                <a:solidFill>
                  <a:srgbClr val="1D2228"/>
                </a:solidFill>
                <a:effectLst/>
              </a:rPr>
              <a:t>Have you asked </a:t>
            </a:r>
            <a:r>
              <a:rPr lang="en-US" sz="2800" b="0" dirty="0">
                <a:solidFill>
                  <a:srgbClr val="1D2228"/>
                </a:solidFill>
              </a:rPr>
              <a:t>Patrick</a:t>
            </a:r>
            <a:r>
              <a:rPr lang="en-US" sz="2800" b="0" i="0" dirty="0">
                <a:solidFill>
                  <a:srgbClr val="1D2228"/>
                </a:solidFill>
                <a:effectLst/>
              </a:rPr>
              <a:t> in NAPSHQ to provide the DCO </a:t>
            </a:r>
            <a:r>
              <a:rPr lang="en-US" sz="2800" b="0" i="0" u="sng" dirty="0">
                <a:solidFill>
                  <a:srgbClr val="1D2228"/>
                </a:solidFill>
                <a:effectLst/>
              </a:rPr>
              <a:t>non-member list </a:t>
            </a:r>
            <a:r>
              <a:rPr lang="en-US" sz="2800" b="0" i="0" dirty="0">
                <a:solidFill>
                  <a:srgbClr val="1D2228"/>
                </a:solidFill>
                <a:effectLst/>
              </a:rPr>
              <a:t>to your executive board members and deputized members in the field, </a:t>
            </a:r>
            <a:r>
              <a:rPr lang="en-US" sz="2800" b="0" i="0" u="sng" dirty="0">
                <a:solidFill>
                  <a:srgbClr val="1D2228"/>
                </a:solidFill>
                <a:effectLst/>
              </a:rPr>
              <a:t>so they are aware of the non-member's names? </a:t>
            </a:r>
          </a:p>
          <a:p>
            <a:pPr marL="0" indent="0">
              <a:buNone/>
            </a:pPr>
            <a:endParaRPr lang="en-US" sz="2800" b="0" i="0" u="sng" dirty="0">
              <a:solidFill>
                <a:srgbClr val="1D2228"/>
              </a:solidFill>
              <a:effectLst/>
            </a:endParaRPr>
          </a:p>
          <a:p>
            <a:r>
              <a:rPr lang="en-US" sz="2800" b="0" i="0" dirty="0">
                <a:solidFill>
                  <a:srgbClr val="1D2228"/>
                </a:solidFill>
                <a:effectLst/>
              </a:rPr>
              <a:t>You can’t sign up who you don’t know is a non-member, right?</a:t>
            </a:r>
          </a:p>
          <a:p>
            <a:pPr marL="0" indent="0">
              <a:buNone/>
            </a:pPr>
            <a:endParaRPr lang="en-US" b="0" i="0" dirty="0">
              <a:solidFill>
                <a:srgbClr val="1D2228"/>
              </a:solidFill>
              <a:effectLst/>
              <a:latin typeface="Helvetica Neue"/>
            </a:endParaRPr>
          </a:p>
          <a:p>
            <a:r>
              <a:rPr lang="en-US" sz="2800" b="0" i="0" dirty="0">
                <a:solidFill>
                  <a:srgbClr val="1D2228"/>
                </a:solidFill>
                <a:effectLst/>
              </a:rPr>
              <a:t>Have you had any weekly ZOOM meetings discussing membership with your executive board and your deputized members </a:t>
            </a:r>
            <a:r>
              <a:rPr lang="en-US" sz="2800" b="0" u="sng" dirty="0">
                <a:solidFill>
                  <a:srgbClr val="1D2228"/>
                </a:solidFill>
              </a:rPr>
              <a:t>i</a:t>
            </a:r>
            <a:r>
              <a:rPr lang="en-US" sz="2800" b="0" i="0" u="sng" dirty="0">
                <a:solidFill>
                  <a:srgbClr val="1D2228"/>
                </a:solidFill>
                <a:effectLst/>
              </a:rPr>
              <a:t>f not, why not</a:t>
            </a:r>
            <a:r>
              <a:rPr lang="en-US" sz="2800" b="0" u="sng" dirty="0">
                <a:solidFill>
                  <a:srgbClr val="1D2228"/>
                </a:solidFill>
              </a:rPr>
              <a:t> </a:t>
            </a:r>
            <a:r>
              <a:rPr lang="en-US" sz="2800" b="0" dirty="0">
                <a:solidFill>
                  <a:srgbClr val="1D2228"/>
                </a:solidFill>
              </a:rPr>
              <a:t>all you need is an hour to review who you are targeting to speak with about joining.</a:t>
            </a:r>
            <a:endParaRPr lang="en-US" sz="2800" b="0" i="0" dirty="0">
              <a:solidFill>
                <a:srgbClr val="1D2228"/>
              </a:solidFill>
              <a:effectLst/>
              <a:highlight>
                <a:srgbClr val="FFFF00"/>
              </a:highlight>
            </a:endParaRPr>
          </a:p>
          <a:p>
            <a:endParaRPr lang="en-US" dirty="0"/>
          </a:p>
        </p:txBody>
      </p:sp>
      <p:sp>
        <p:nvSpPr>
          <p:cNvPr id="4" name="Slide Number Placeholder 3">
            <a:extLst>
              <a:ext uri="{FF2B5EF4-FFF2-40B4-BE49-F238E27FC236}">
                <a16:creationId xmlns:a16="http://schemas.microsoft.com/office/drawing/2014/main" id="{222304BF-11FC-7CCF-AC20-B8FEC8D4311D}"/>
              </a:ext>
            </a:extLst>
          </p:cNvPr>
          <p:cNvSpPr>
            <a:spLocks noGrp="1"/>
          </p:cNvSpPr>
          <p:nvPr>
            <p:ph type="sldNum" sz="quarter" idx="10"/>
          </p:nvPr>
        </p:nvSpPr>
        <p:spPr/>
        <p:txBody>
          <a:bodyPr/>
          <a:lstStyle/>
          <a:p>
            <a:pPr>
              <a:defRPr/>
            </a:pPr>
            <a:fld id="{E5F5A1CC-6A77-4231-B225-9438783F3C55}" type="slidenum">
              <a:rPr lang="en-US" smtClean="0"/>
              <a:pPr>
                <a:defRPr/>
              </a:pPr>
              <a:t>4</a:t>
            </a:fld>
            <a:endParaRPr lang="en-US" dirty="0"/>
          </a:p>
        </p:txBody>
      </p:sp>
      <p:pic>
        <p:nvPicPr>
          <p:cNvPr id="7" name="Picture 6">
            <a:extLst>
              <a:ext uri="{FF2B5EF4-FFF2-40B4-BE49-F238E27FC236}">
                <a16:creationId xmlns:a16="http://schemas.microsoft.com/office/drawing/2014/main" id="{1F9A7223-CDCC-82ED-0DC1-CAFCD8DC8CAC}"/>
              </a:ext>
            </a:extLst>
          </p:cNvPr>
          <p:cNvPicPr>
            <a:picLocks noChangeAspect="1"/>
          </p:cNvPicPr>
          <p:nvPr/>
        </p:nvPicPr>
        <p:blipFill>
          <a:blip r:embed="rId2"/>
          <a:stretch>
            <a:fillRect/>
          </a:stretch>
        </p:blipFill>
        <p:spPr>
          <a:xfrm>
            <a:off x="687752" y="42788"/>
            <a:ext cx="3016740" cy="663914"/>
          </a:xfrm>
          <a:prstGeom prst="rect">
            <a:avLst/>
          </a:prstGeom>
        </p:spPr>
      </p:pic>
    </p:spTree>
    <p:extLst>
      <p:ext uri="{BB962C8B-B14F-4D97-AF65-F5344CB8AC3E}">
        <p14:creationId xmlns:p14="http://schemas.microsoft.com/office/powerpoint/2010/main" val="287740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10,000  Non- Members</a:t>
            </a:r>
          </a:p>
        </p:txBody>
      </p:sp>
      <p:sp>
        <p:nvSpPr>
          <p:cNvPr id="4" name="Slide Number Placeholder 3"/>
          <p:cNvSpPr>
            <a:spLocks noGrp="1"/>
          </p:cNvSpPr>
          <p:nvPr>
            <p:ph type="sldNum" sz="quarter" idx="10"/>
          </p:nvPr>
        </p:nvSpPr>
        <p:spPr/>
        <p:txBody>
          <a:bodyPr/>
          <a:lstStyle/>
          <a:p>
            <a:pPr>
              <a:defRPr/>
            </a:pPr>
            <a:fld id="{E5F5A1CC-6A77-4231-B225-9438783F3C55}" type="slidenum">
              <a:rPr lang="en-US" smtClean="0"/>
              <a:pPr>
                <a:defRPr/>
              </a:pPr>
              <a:t>5</a:t>
            </a:fld>
            <a:endParaRPr lang="en-US" dirty="0"/>
          </a:p>
        </p:txBody>
      </p:sp>
      <p:pic>
        <p:nvPicPr>
          <p:cNvPr id="5" name="Picture 4">
            <a:extLst>
              <a:ext uri="{FF2B5EF4-FFF2-40B4-BE49-F238E27FC236}">
                <a16:creationId xmlns:a16="http://schemas.microsoft.com/office/drawing/2014/main" id="{C261EC6F-D568-17E1-2FC6-9DC4D309921E}"/>
              </a:ext>
            </a:extLst>
          </p:cNvPr>
          <p:cNvPicPr>
            <a:picLocks noChangeAspect="1"/>
          </p:cNvPicPr>
          <p:nvPr/>
        </p:nvPicPr>
        <p:blipFill>
          <a:blip r:embed="rId2"/>
          <a:stretch>
            <a:fillRect/>
          </a:stretch>
        </p:blipFill>
        <p:spPr>
          <a:xfrm>
            <a:off x="697083" y="45876"/>
            <a:ext cx="3016740" cy="663914"/>
          </a:xfrm>
          <a:prstGeom prst="rect">
            <a:avLst/>
          </a:prstGeom>
        </p:spPr>
      </p:pic>
      <p:sp>
        <p:nvSpPr>
          <p:cNvPr id="6" name="TextBox 5">
            <a:extLst>
              <a:ext uri="{FF2B5EF4-FFF2-40B4-BE49-F238E27FC236}">
                <a16:creationId xmlns:a16="http://schemas.microsoft.com/office/drawing/2014/main" id="{BA0882F0-F894-3118-640C-302654104BDC}"/>
              </a:ext>
            </a:extLst>
          </p:cNvPr>
          <p:cNvSpPr txBox="1"/>
          <p:nvPr/>
        </p:nvSpPr>
        <p:spPr>
          <a:xfrm>
            <a:off x="407505" y="1182757"/>
            <a:ext cx="11378096" cy="4893647"/>
          </a:xfrm>
          <a:prstGeom prst="rect">
            <a:avLst/>
          </a:prstGeom>
          <a:noFill/>
        </p:spPr>
        <p:txBody>
          <a:bodyPr wrap="square">
            <a:spAutoFit/>
          </a:bodyPr>
          <a:lstStyle/>
          <a:p>
            <a:pPr marL="457200" indent="-457200">
              <a:buFont typeface="Arial" panose="020B0604020202020204" pitchFamily="34" charset="0"/>
              <a:buChar char="•"/>
            </a:pPr>
            <a:r>
              <a:rPr lang="en-US" sz="2800" b="0" i="0" dirty="0">
                <a:solidFill>
                  <a:srgbClr val="1D2228"/>
                </a:solidFill>
                <a:effectLst/>
              </a:rPr>
              <a:t>Have you advertised your Branch meetings by sending out a newsletter and asking </a:t>
            </a:r>
            <a:r>
              <a:rPr lang="en-US" sz="2800" b="0" i="0" u="sng" dirty="0">
                <a:solidFill>
                  <a:srgbClr val="1D2228"/>
                </a:solidFill>
                <a:effectLst/>
              </a:rPr>
              <a:t>each attendee to bring a non-member </a:t>
            </a:r>
            <a:r>
              <a:rPr lang="en-US" sz="2800" b="0" i="0" dirty="0">
                <a:solidFill>
                  <a:srgbClr val="1D2228"/>
                </a:solidFill>
                <a:effectLst/>
              </a:rPr>
              <a:t>to the Branch meeting, then showing each member </a:t>
            </a:r>
            <a:r>
              <a:rPr lang="en-US" sz="2800" dirty="0">
                <a:solidFill>
                  <a:srgbClr val="1D2228"/>
                </a:solidFill>
              </a:rPr>
              <a:t>how to fill out an</a:t>
            </a:r>
            <a:r>
              <a:rPr lang="en-US" sz="2800" b="0" i="0" dirty="0">
                <a:solidFill>
                  <a:srgbClr val="1D2228"/>
                </a:solidFill>
                <a:effectLst/>
              </a:rPr>
              <a:t> 1187 sponsorship form, so they receive the $25 award from NAPSHQ? </a:t>
            </a:r>
          </a:p>
          <a:p>
            <a:pPr marL="457200" indent="-457200">
              <a:buFont typeface="Arial" panose="020B0604020202020204" pitchFamily="34" charset="0"/>
              <a:buChar char="•"/>
            </a:pPr>
            <a:endParaRPr lang="en-US" sz="2800" b="0" i="0" dirty="0">
              <a:solidFill>
                <a:srgbClr val="1D2228"/>
              </a:solidFill>
              <a:effectLst/>
            </a:endParaRPr>
          </a:p>
          <a:p>
            <a:pPr marL="457200" indent="-457200">
              <a:buFont typeface="Arial" panose="020B0604020202020204" pitchFamily="34" charset="0"/>
              <a:buChar char="•"/>
            </a:pPr>
            <a:r>
              <a:rPr lang="en-US" sz="2800" dirty="0">
                <a:solidFill>
                  <a:srgbClr val="1D2228"/>
                </a:solidFill>
              </a:rPr>
              <a:t>If these non-members are attending, chances are they want to sign 99.9% of the time. </a:t>
            </a:r>
            <a:endParaRPr lang="en-US" sz="2800" b="0" i="0" dirty="0">
              <a:solidFill>
                <a:srgbClr val="1D2228"/>
              </a:solidFill>
              <a:effectLst/>
            </a:endParaRPr>
          </a:p>
          <a:p>
            <a:pPr marL="457200" indent="-457200">
              <a:buFont typeface="Arial" panose="020B0604020202020204" pitchFamily="34" charset="0"/>
              <a:buChar char="•"/>
            </a:pPr>
            <a:endParaRPr lang="en-US" sz="3200" dirty="0">
              <a:solidFill>
                <a:srgbClr val="1D2228"/>
              </a:solidFill>
            </a:endParaRPr>
          </a:p>
          <a:p>
            <a:pPr marL="457200" indent="-457200">
              <a:buFont typeface="Arial" panose="020B0604020202020204" pitchFamily="34" charset="0"/>
              <a:buChar char="•"/>
            </a:pPr>
            <a:r>
              <a:rPr lang="en-US" sz="2800" b="0" i="0" dirty="0">
                <a:solidFill>
                  <a:srgbClr val="1D2228"/>
                </a:solidFill>
                <a:effectLst/>
              </a:rPr>
              <a:t>Have you </a:t>
            </a:r>
            <a:r>
              <a:rPr lang="en-US" sz="2800" dirty="0">
                <a:solidFill>
                  <a:srgbClr val="1D2228"/>
                </a:solidFill>
              </a:rPr>
              <a:t>thought about</a:t>
            </a:r>
            <a:r>
              <a:rPr lang="en-US" sz="2800" b="0" i="0" dirty="0">
                <a:solidFill>
                  <a:srgbClr val="1D2228"/>
                </a:solidFill>
                <a:effectLst/>
              </a:rPr>
              <a:t> incentivizing your Branch members by matching the $25 NAPSHQ award to those who sign up any new members? </a:t>
            </a:r>
            <a:endParaRPr lang="en-US" sz="2800" dirty="0"/>
          </a:p>
        </p:txBody>
      </p:sp>
    </p:spTree>
    <p:extLst>
      <p:ext uri="{BB962C8B-B14F-4D97-AF65-F5344CB8AC3E}">
        <p14:creationId xmlns:p14="http://schemas.microsoft.com/office/powerpoint/2010/main" val="3169302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D78A8-13D9-EB93-5DAA-FE1EDAC3BD79}"/>
              </a:ext>
            </a:extLst>
          </p:cNvPr>
          <p:cNvSpPr>
            <a:spLocks noGrp="1"/>
          </p:cNvSpPr>
          <p:nvPr>
            <p:ph type="title"/>
          </p:nvPr>
        </p:nvSpPr>
        <p:spPr/>
        <p:txBody>
          <a:bodyPr/>
          <a:lstStyle/>
          <a:p>
            <a:r>
              <a:rPr lang="en-US" dirty="0"/>
              <a:t>70% Membership Nationally</a:t>
            </a:r>
            <a:br>
              <a:rPr lang="en-US" dirty="0"/>
            </a:br>
            <a:endParaRPr lang="en-US" dirty="0"/>
          </a:p>
        </p:txBody>
      </p:sp>
      <p:pic>
        <p:nvPicPr>
          <p:cNvPr id="3" name="Picture 2">
            <a:extLst>
              <a:ext uri="{FF2B5EF4-FFF2-40B4-BE49-F238E27FC236}">
                <a16:creationId xmlns:a16="http://schemas.microsoft.com/office/drawing/2014/main" id="{2AB64B6D-A209-1E15-CEB9-45128096DAA9}"/>
              </a:ext>
            </a:extLst>
          </p:cNvPr>
          <p:cNvPicPr>
            <a:picLocks noChangeAspect="1"/>
          </p:cNvPicPr>
          <p:nvPr/>
        </p:nvPicPr>
        <p:blipFill>
          <a:blip r:embed="rId2"/>
          <a:stretch>
            <a:fillRect/>
          </a:stretch>
        </p:blipFill>
        <p:spPr>
          <a:xfrm>
            <a:off x="687752" y="42788"/>
            <a:ext cx="3016740" cy="663914"/>
          </a:xfrm>
          <a:prstGeom prst="rect">
            <a:avLst/>
          </a:prstGeom>
        </p:spPr>
      </p:pic>
      <p:sp>
        <p:nvSpPr>
          <p:cNvPr id="5" name="TextBox 4">
            <a:extLst>
              <a:ext uri="{FF2B5EF4-FFF2-40B4-BE49-F238E27FC236}">
                <a16:creationId xmlns:a16="http://schemas.microsoft.com/office/drawing/2014/main" id="{7E691B51-FA11-E99B-1E0D-C8FC066B34D9}"/>
              </a:ext>
            </a:extLst>
          </p:cNvPr>
          <p:cNvSpPr txBox="1"/>
          <p:nvPr/>
        </p:nvSpPr>
        <p:spPr>
          <a:xfrm>
            <a:off x="318052" y="1495839"/>
            <a:ext cx="11608905" cy="3539430"/>
          </a:xfrm>
          <a:prstGeom prst="rect">
            <a:avLst/>
          </a:prstGeom>
          <a:noFill/>
        </p:spPr>
        <p:txBody>
          <a:bodyPr wrap="square">
            <a:spAutoFit/>
          </a:bodyPr>
          <a:lstStyle/>
          <a:p>
            <a:pPr marL="457200" indent="-457200">
              <a:buFont typeface="Arial" panose="020B0604020202020204" pitchFamily="34" charset="0"/>
              <a:buChar char="•"/>
            </a:pPr>
            <a:r>
              <a:rPr lang="en-US" sz="3200" b="0" i="0" dirty="0">
                <a:solidFill>
                  <a:srgbClr val="1D2228"/>
                </a:solidFill>
                <a:effectLst/>
              </a:rPr>
              <a:t>Have you used the promotional email list that Mr. Jimmy Warden sends out monthly, making you aware of who has been promoted and following up with a welcoming phone call or email to these non-members? </a:t>
            </a:r>
          </a:p>
          <a:p>
            <a:pPr marL="457200" indent="-457200">
              <a:buFont typeface="Arial" panose="020B0604020202020204" pitchFamily="34" charset="0"/>
              <a:buChar char="•"/>
            </a:pPr>
            <a:endParaRPr lang="en-US" sz="3200" b="0" i="0" dirty="0">
              <a:solidFill>
                <a:srgbClr val="1D2228"/>
              </a:solidFill>
              <a:effectLst/>
            </a:endParaRPr>
          </a:p>
          <a:p>
            <a:pPr marL="457200" indent="-457200">
              <a:buFont typeface="Arial" panose="020B0604020202020204" pitchFamily="34" charset="0"/>
              <a:buChar char="•"/>
            </a:pPr>
            <a:r>
              <a:rPr lang="en-US" sz="3200" b="0" i="0" dirty="0">
                <a:solidFill>
                  <a:srgbClr val="1D2228"/>
                </a:solidFill>
                <a:effectLst/>
              </a:rPr>
              <a:t>Have </a:t>
            </a:r>
            <a:r>
              <a:rPr lang="en-US" sz="3200" b="0" i="0" dirty="0">
                <a:solidFill>
                  <a:srgbClr val="1D2228"/>
                </a:solidFill>
                <a:effectLst/>
                <a:highlight>
                  <a:srgbClr val="FFFF00"/>
                </a:highlight>
              </a:rPr>
              <a:t>“ YOU,” </a:t>
            </a:r>
            <a:r>
              <a:rPr lang="en-US" sz="3200" b="0" i="0" dirty="0">
                <a:solidFill>
                  <a:srgbClr val="1D2228"/>
                </a:solidFill>
                <a:effectLst/>
              </a:rPr>
              <a:t>asked them to join NAPS</a:t>
            </a:r>
            <a:r>
              <a:rPr lang="en-US" sz="3200" dirty="0">
                <a:solidFill>
                  <a:srgbClr val="1D2228"/>
                </a:solidFill>
              </a:rPr>
              <a:t> or asked them if you can visit to close the deal by personalizing your visit?</a:t>
            </a:r>
            <a:endParaRPr lang="en-US" sz="3200" dirty="0"/>
          </a:p>
        </p:txBody>
      </p:sp>
    </p:spTree>
    <p:extLst>
      <p:ext uri="{BB962C8B-B14F-4D97-AF65-F5344CB8AC3E}">
        <p14:creationId xmlns:p14="http://schemas.microsoft.com/office/powerpoint/2010/main" val="384835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913F5-0E2D-8F7B-DFA8-78E83685B519}"/>
              </a:ext>
            </a:extLst>
          </p:cNvPr>
          <p:cNvSpPr>
            <a:spLocks noGrp="1"/>
          </p:cNvSpPr>
          <p:nvPr>
            <p:ph type="ctrTitle"/>
          </p:nvPr>
        </p:nvSpPr>
        <p:spPr>
          <a:xfrm>
            <a:off x="513522" y="1088335"/>
            <a:ext cx="10764078" cy="3407465"/>
          </a:xfrm>
        </p:spPr>
        <p:txBody>
          <a:bodyPr/>
          <a:lstStyle/>
          <a:p>
            <a:pPr marL="457200" indent="-457200">
              <a:buFont typeface="Arial" panose="020B0604020202020204" pitchFamily="34" charset="0"/>
              <a:buChar char="•"/>
            </a:pPr>
            <a:r>
              <a:rPr lang="en-US" sz="2800" b="0" i="0" dirty="0">
                <a:solidFill>
                  <a:srgbClr val="1D2228"/>
                </a:solidFill>
                <a:effectLst/>
                <a:latin typeface="+mn-lt"/>
              </a:rPr>
              <a:t>Have you tried sending out a Priority mail membership package to all newly promoted non-members if they are located too far away to visit, then following up with a phone call once you verified, they received the package? </a:t>
            </a:r>
            <a:endParaRPr lang="en-US" sz="2800" dirty="0">
              <a:latin typeface="+mn-lt"/>
            </a:endParaRPr>
          </a:p>
        </p:txBody>
      </p:sp>
      <p:sp>
        <p:nvSpPr>
          <p:cNvPr id="3" name="Subtitle 2">
            <a:extLst>
              <a:ext uri="{FF2B5EF4-FFF2-40B4-BE49-F238E27FC236}">
                <a16:creationId xmlns:a16="http://schemas.microsoft.com/office/drawing/2014/main" id="{915D25C0-6E67-A1CD-06C2-2CDDB431230F}"/>
              </a:ext>
            </a:extLst>
          </p:cNvPr>
          <p:cNvSpPr>
            <a:spLocks noGrp="1"/>
          </p:cNvSpPr>
          <p:nvPr>
            <p:ph type="subTitle" idx="1"/>
          </p:nvPr>
        </p:nvSpPr>
        <p:spPr>
          <a:xfrm>
            <a:off x="337931" y="3916017"/>
            <a:ext cx="11340548" cy="2773018"/>
          </a:xfrm>
        </p:spPr>
        <p:txBody>
          <a:bodyPr/>
          <a:lstStyle/>
          <a:p>
            <a:pPr marL="457200" indent="-457200">
              <a:buFont typeface="Arial" panose="020B0604020202020204" pitchFamily="34" charset="0"/>
              <a:buChar char="•"/>
            </a:pPr>
            <a:r>
              <a:rPr lang="en-US" b="0" i="0" dirty="0">
                <a:solidFill>
                  <a:srgbClr val="1D2228"/>
                </a:solidFill>
                <a:effectLst/>
              </a:rPr>
              <a:t> Have you sent out a letter to your non-members informing them why they should join NAPS and why we are the better choice over UPMA? </a:t>
            </a:r>
          </a:p>
          <a:p>
            <a:pPr marL="457200" indent="-457200">
              <a:buFont typeface="Arial" panose="020B0604020202020204" pitchFamily="34" charset="0"/>
              <a:buChar char="•"/>
            </a:pPr>
            <a:r>
              <a:rPr lang="en-US" b="0" i="0" dirty="0">
                <a:solidFill>
                  <a:srgbClr val="1D2228"/>
                </a:solidFill>
                <a:effectLst/>
              </a:rPr>
              <a:t>Have you made any attempts to sign Postmasters yet? If not, why not, every city has a Post office; and we represent them now. </a:t>
            </a:r>
          </a:p>
          <a:p>
            <a:pPr marL="457200" indent="-457200">
              <a:buFont typeface="Arial" panose="020B0604020202020204" pitchFamily="34" charset="0"/>
              <a:buChar char="•"/>
            </a:pPr>
            <a:endParaRPr lang="en-US" dirty="0"/>
          </a:p>
        </p:txBody>
      </p:sp>
      <p:pic>
        <p:nvPicPr>
          <p:cNvPr id="4" name="Picture 3">
            <a:extLst>
              <a:ext uri="{FF2B5EF4-FFF2-40B4-BE49-F238E27FC236}">
                <a16:creationId xmlns:a16="http://schemas.microsoft.com/office/drawing/2014/main" id="{4757FCD7-8422-55FC-4C80-1EABB8098234}"/>
              </a:ext>
            </a:extLst>
          </p:cNvPr>
          <p:cNvPicPr>
            <a:picLocks noChangeAspect="1"/>
          </p:cNvPicPr>
          <p:nvPr/>
        </p:nvPicPr>
        <p:blipFill>
          <a:blip r:embed="rId2"/>
          <a:stretch>
            <a:fillRect/>
          </a:stretch>
        </p:blipFill>
        <p:spPr>
          <a:xfrm>
            <a:off x="687752" y="42788"/>
            <a:ext cx="3016740" cy="663914"/>
          </a:xfrm>
          <a:prstGeom prst="rect">
            <a:avLst/>
          </a:prstGeom>
        </p:spPr>
      </p:pic>
    </p:spTree>
    <p:extLst>
      <p:ext uri="{BB962C8B-B14F-4D97-AF65-F5344CB8AC3E}">
        <p14:creationId xmlns:p14="http://schemas.microsoft.com/office/powerpoint/2010/main" val="1052119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F3386-C659-69B5-31FE-4CD5E0BB68E6}"/>
              </a:ext>
            </a:extLst>
          </p:cNvPr>
          <p:cNvSpPr>
            <a:spLocks noGrp="1"/>
          </p:cNvSpPr>
          <p:nvPr>
            <p:ph type="title"/>
          </p:nvPr>
        </p:nvSpPr>
        <p:spPr/>
        <p:txBody>
          <a:bodyPr/>
          <a:lstStyle/>
          <a:p>
            <a:r>
              <a:rPr lang="en-US" dirty="0"/>
              <a:t>A 70% Membership Nationally is an embarrassment! </a:t>
            </a:r>
            <a:br>
              <a:rPr lang="en-US" dirty="0"/>
            </a:br>
            <a:endParaRPr lang="en-US" dirty="0"/>
          </a:p>
        </p:txBody>
      </p:sp>
      <p:sp>
        <p:nvSpPr>
          <p:cNvPr id="3" name="Content Placeholder 2">
            <a:extLst>
              <a:ext uri="{FF2B5EF4-FFF2-40B4-BE49-F238E27FC236}">
                <a16:creationId xmlns:a16="http://schemas.microsoft.com/office/drawing/2014/main" id="{79360D85-0E4E-4012-4100-AC514102EB2C}"/>
              </a:ext>
            </a:extLst>
          </p:cNvPr>
          <p:cNvSpPr>
            <a:spLocks noGrp="1"/>
          </p:cNvSpPr>
          <p:nvPr>
            <p:ph idx="1"/>
          </p:nvPr>
        </p:nvSpPr>
        <p:spPr>
          <a:xfrm>
            <a:off x="417443" y="874644"/>
            <a:ext cx="11266557" cy="5940568"/>
          </a:xfrm>
        </p:spPr>
        <p:txBody>
          <a:bodyPr/>
          <a:lstStyle/>
          <a:p>
            <a:br>
              <a:rPr lang="en-US" sz="2800" i="0" dirty="0">
                <a:solidFill>
                  <a:srgbClr val="1D2228"/>
                </a:solidFill>
                <a:effectLst/>
              </a:rPr>
            </a:br>
            <a:r>
              <a:rPr lang="en-US" sz="2800" dirty="0">
                <a:solidFill>
                  <a:srgbClr val="1D2228"/>
                </a:solidFill>
                <a:highlight>
                  <a:srgbClr val="FFFF00"/>
                </a:highlight>
              </a:rPr>
              <a:t>Always set a goal</a:t>
            </a:r>
            <a:r>
              <a:rPr lang="en-US" sz="2800" b="0" dirty="0">
                <a:solidFill>
                  <a:srgbClr val="1D2228"/>
                </a:solidFill>
              </a:rPr>
              <a:t>. Set a percentage goal for each branch for non-members, </a:t>
            </a:r>
            <a:r>
              <a:rPr lang="en-US" sz="2800" b="0" u="sng" dirty="0">
                <a:solidFill>
                  <a:srgbClr val="1D2228"/>
                </a:solidFill>
              </a:rPr>
              <a:t>10% non-members</a:t>
            </a:r>
            <a:r>
              <a:rPr lang="en-US" sz="2800" b="0" dirty="0">
                <a:solidFill>
                  <a:srgbClr val="1D2228"/>
                </a:solidFill>
              </a:rPr>
              <a:t>, means you have </a:t>
            </a:r>
            <a:r>
              <a:rPr lang="en-US" sz="2800" b="0" u="sng" dirty="0">
                <a:solidFill>
                  <a:srgbClr val="1D2228"/>
                </a:solidFill>
              </a:rPr>
              <a:t>90% membership. </a:t>
            </a:r>
          </a:p>
          <a:p>
            <a:endParaRPr lang="en-US" sz="2800" b="0" u="sng" dirty="0">
              <a:solidFill>
                <a:srgbClr val="1D2228"/>
              </a:solidFill>
            </a:endParaRPr>
          </a:p>
          <a:p>
            <a:r>
              <a:rPr lang="en-US" sz="2800" b="0" dirty="0">
                <a:solidFill>
                  <a:srgbClr val="1D2228"/>
                </a:solidFill>
              </a:rPr>
              <a:t>Southeast Area non-members = </a:t>
            </a:r>
            <a:r>
              <a:rPr lang="en-US" sz="2800" b="0" dirty="0">
                <a:solidFill>
                  <a:srgbClr val="1D2228"/>
                </a:solidFill>
                <a:highlight>
                  <a:srgbClr val="FFFF00"/>
                </a:highlight>
              </a:rPr>
              <a:t>YTD 1,161 </a:t>
            </a:r>
          </a:p>
          <a:p>
            <a:r>
              <a:rPr lang="en-US" sz="2800" b="0" dirty="0">
                <a:solidFill>
                  <a:srgbClr val="1D2228"/>
                </a:solidFill>
              </a:rPr>
              <a:t>Nationally NAPS non-members = </a:t>
            </a:r>
            <a:r>
              <a:rPr lang="en-US" sz="2800" b="0" dirty="0">
                <a:solidFill>
                  <a:srgbClr val="1D2228"/>
                </a:solidFill>
                <a:highlight>
                  <a:srgbClr val="FFFF00"/>
                </a:highlight>
              </a:rPr>
              <a:t>YTD 10,785</a:t>
            </a:r>
          </a:p>
          <a:p>
            <a:r>
              <a:rPr lang="en-US" sz="2800" b="0" dirty="0">
                <a:solidFill>
                  <a:srgbClr val="1D2228"/>
                </a:solidFill>
              </a:rPr>
              <a:t>Nationally 275 NAPS Branches Avg. non-member per = </a:t>
            </a:r>
            <a:r>
              <a:rPr lang="en-US" sz="2800" b="0" dirty="0">
                <a:solidFill>
                  <a:srgbClr val="1D2228"/>
                </a:solidFill>
                <a:highlight>
                  <a:srgbClr val="FFFF00"/>
                </a:highlight>
              </a:rPr>
              <a:t>YTD 39.22</a:t>
            </a:r>
          </a:p>
          <a:p>
            <a:endParaRPr lang="en-US" sz="2800" b="0" dirty="0">
              <a:solidFill>
                <a:srgbClr val="1D2228"/>
              </a:solidFill>
              <a:highlight>
                <a:srgbClr val="FFFF00"/>
              </a:highlight>
            </a:endParaRPr>
          </a:p>
          <a:p>
            <a:endParaRPr lang="en-US" sz="2800" b="0" dirty="0">
              <a:solidFill>
                <a:srgbClr val="1D2228"/>
              </a:solidFill>
              <a:highlight>
                <a:srgbClr val="FFFF00"/>
              </a:highlight>
            </a:endParaRPr>
          </a:p>
          <a:p>
            <a:pPr marL="0" indent="0">
              <a:buNone/>
            </a:pPr>
            <a:endParaRPr lang="en-US" sz="2800" b="0" dirty="0">
              <a:highlight>
                <a:srgbClr val="FFFF00"/>
              </a:highlight>
            </a:endParaRPr>
          </a:p>
          <a:p>
            <a:pPr marL="0" indent="0">
              <a:buNone/>
            </a:pPr>
            <a:endParaRPr lang="en-US" sz="2800" b="0" dirty="0">
              <a:highlight>
                <a:srgbClr val="FFFF00"/>
              </a:highlight>
            </a:endParaRPr>
          </a:p>
          <a:p>
            <a:pPr marL="0" indent="0">
              <a:buNone/>
            </a:pPr>
            <a:endParaRPr lang="en-US" sz="2800" b="0" dirty="0">
              <a:highlight>
                <a:srgbClr val="FFFF00"/>
              </a:highlight>
            </a:endParaRPr>
          </a:p>
          <a:p>
            <a:endParaRPr lang="en-US" sz="2800" b="0" dirty="0">
              <a:highlight>
                <a:srgbClr val="FFFF00"/>
              </a:highlight>
            </a:endParaRPr>
          </a:p>
          <a:p>
            <a:r>
              <a:rPr lang="en-US" sz="2800" b="0" dirty="0">
                <a:solidFill>
                  <a:srgbClr val="1D2228"/>
                </a:solidFill>
              </a:rPr>
              <a:t>If you would </a:t>
            </a:r>
          </a:p>
          <a:p>
            <a:endParaRPr lang="en-US" sz="2800" b="0" dirty="0">
              <a:highlight>
                <a:srgbClr val="FFFF00"/>
              </a:highlight>
            </a:endParaRPr>
          </a:p>
        </p:txBody>
      </p:sp>
      <p:sp>
        <p:nvSpPr>
          <p:cNvPr id="4" name="Slide Number Placeholder 3">
            <a:extLst>
              <a:ext uri="{FF2B5EF4-FFF2-40B4-BE49-F238E27FC236}">
                <a16:creationId xmlns:a16="http://schemas.microsoft.com/office/drawing/2014/main" id="{4FCE3F8E-97B9-76DD-029C-BED76D935619}"/>
              </a:ext>
            </a:extLst>
          </p:cNvPr>
          <p:cNvSpPr>
            <a:spLocks noGrp="1"/>
          </p:cNvSpPr>
          <p:nvPr>
            <p:ph type="sldNum" sz="quarter" idx="10"/>
          </p:nvPr>
        </p:nvSpPr>
        <p:spPr/>
        <p:txBody>
          <a:bodyPr/>
          <a:lstStyle/>
          <a:p>
            <a:pPr>
              <a:defRPr/>
            </a:pPr>
            <a:fld id="{E5F5A1CC-6A77-4231-B225-9438783F3C55}" type="slidenum">
              <a:rPr lang="en-US" smtClean="0"/>
              <a:pPr>
                <a:defRPr/>
              </a:pPr>
              <a:t>8</a:t>
            </a:fld>
            <a:endParaRPr lang="en-US" dirty="0"/>
          </a:p>
        </p:txBody>
      </p:sp>
      <p:pic>
        <p:nvPicPr>
          <p:cNvPr id="5" name="Picture 4">
            <a:extLst>
              <a:ext uri="{FF2B5EF4-FFF2-40B4-BE49-F238E27FC236}">
                <a16:creationId xmlns:a16="http://schemas.microsoft.com/office/drawing/2014/main" id="{0BBD17CB-7148-8953-3C9F-F240AAE515F2}"/>
              </a:ext>
            </a:extLst>
          </p:cNvPr>
          <p:cNvPicPr>
            <a:picLocks noChangeAspect="1"/>
          </p:cNvPicPr>
          <p:nvPr/>
        </p:nvPicPr>
        <p:blipFill>
          <a:blip r:embed="rId2"/>
          <a:stretch>
            <a:fillRect/>
          </a:stretch>
        </p:blipFill>
        <p:spPr>
          <a:xfrm>
            <a:off x="687752" y="42788"/>
            <a:ext cx="3016740" cy="663914"/>
          </a:xfrm>
          <a:prstGeom prst="rect">
            <a:avLst/>
          </a:prstGeom>
        </p:spPr>
      </p:pic>
    </p:spTree>
    <p:extLst>
      <p:ext uri="{BB962C8B-B14F-4D97-AF65-F5344CB8AC3E}">
        <p14:creationId xmlns:p14="http://schemas.microsoft.com/office/powerpoint/2010/main" val="365470238"/>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blank</Template>
  <TotalTime>283</TotalTime>
  <Words>686</Words>
  <Application>Microsoft Office PowerPoint</Application>
  <PresentationFormat>Widescreen</PresentationFormat>
  <Paragraphs>50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Century Gothic</vt:lpstr>
      <vt:lpstr>Helvetica Neue</vt:lpstr>
      <vt:lpstr>Trebuchet MS</vt:lpstr>
      <vt:lpstr>Wingdings</vt:lpstr>
      <vt:lpstr>Blank Presentation</vt:lpstr>
      <vt:lpstr>NAPS Non-Members  What “YOU” need to do to sign up your non-members.  1. You have to be engaged 100% of the time to be 90% Successful. 2. Have “You” set up an email distribution list to communicate with your membership yet, if not why not?  3. Inform your members often and let them know how they are doing via emails &amp; ZOOM meetings. 4. Conduct ZOOM meetings with your members on membership with them quarterly.  Branch </vt:lpstr>
      <vt:lpstr>PowerPoint Presentation</vt:lpstr>
      <vt:lpstr>PowerPoint Presentation</vt:lpstr>
      <vt:lpstr> 10,000 Non- Members  </vt:lpstr>
      <vt:lpstr>10,000  Non- Members</vt:lpstr>
      <vt:lpstr>70% Membership Nationally </vt:lpstr>
      <vt:lpstr>Have you tried sending out a Priority mail membership package to all newly promoted non-members if they are located too far away to visit, then following up with a phone call once you verified, they received the package? </vt:lpstr>
      <vt:lpstr>A 70% Membership Nationally is an embarrassment!  </vt:lpstr>
    </vt:vector>
  </TitlesOfParts>
  <Company>US Postal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Cruz, Neri - Sierra Coastal District, CA</dc:creator>
  <cp:lastModifiedBy>Robert Bock</cp:lastModifiedBy>
  <cp:revision>19</cp:revision>
  <dcterms:created xsi:type="dcterms:W3CDTF">2016-12-29T17:25:12Z</dcterms:created>
  <dcterms:modified xsi:type="dcterms:W3CDTF">2023-09-27T22:07:01Z</dcterms:modified>
</cp:coreProperties>
</file>