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4393" r:id="rId5"/>
    <p:sldId id="4440" r:id="rId6"/>
    <p:sldId id="4463" r:id="rId7"/>
    <p:sldId id="4445" r:id="rId8"/>
    <p:sldId id="4454" r:id="rId9"/>
    <p:sldId id="4455" r:id="rId10"/>
    <p:sldId id="4462" r:id="rId11"/>
    <p:sldId id="4464" r:id="rId12"/>
    <p:sldId id="4465" r:id="rId13"/>
    <p:sldId id="4457" r:id="rId14"/>
    <p:sldId id="4461" r:id="rId15"/>
    <p:sldId id="4458" r:id="rId16"/>
    <p:sldId id="4456" r:id="rId17"/>
    <p:sldId id="287" r:id="rId18"/>
    <p:sldId id="288" r:id="rId19"/>
    <p:sldId id="289" r:id="rId20"/>
    <p:sldId id="4449" r:id="rId21"/>
    <p:sldId id="4450" r:id="rId22"/>
    <p:sldId id="4453" r:id="rId2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7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ng, Peter Y - Washington Dc, DC - Contractor" initials="CPY-WDD-C" lastIdx="2" clrIdx="0">
    <p:extLst>
      <p:ext uri="{19B8F6BF-5375-455C-9EA6-DF929625EA0E}">
        <p15:presenceInfo xmlns:p15="http://schemas.microsoft.com/office/powerpoint/2012/main" userId="S-1-5-21-815684394-1082799842-1103567298-4705016" providerId="AD"/>
      </p:ext>
    </p:extLst>
  </p:cmAuthor>
  <p:cmAuthor id="2" name="Dyer, Heather L - Washington, DC" initials="DHL-WD" lastIdx="24" clrIdx="1">
    <p:extLst>
      <p:ext uri="{19B8F6BF-5375-455C-9EA6-DF929625EA0E}">
        <p15:presenceInfo xmlns:p15="http://schemas.microsoft.com/office/powerpoint/2012/main" userId="S-1-5-21-815684394-1082799842-1103567298-871828" providerId="AD"/>
      </p:ext>
    </p:extLst>
  </p:cmAuthor>
  <p:cmAuthor id="3" name="Depaulis, Sophia N - Washinton, DC - Contractor" initials="DSN-WD-C" lastIdx="1" clrIdx="2">
    <p:extLst>
      <p:ext uri="{19B8F6BF-5375-455C-9EA6-DF929625EA0E}">
        <p15:presenceInfo xmlns:p15="http://schemas.microsoft.com/office/powerpoint/2012/main" userId="S-1-5-21-815684394-1082799842-1103567298-46352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E9B"/>
    <a:srgbClr val="E9EBF5"/>
    <a:srgbClr val="CFD5EA"/>
    <a:srgbClr val="333366"/>
    <a:srgbClr val="FD0B0B"/>
    <a:srgbClr val="3C3CBB"/>
    <a:srgbClr val="5DE616"/>
    <a:srgbClr val="F2F2F2"/>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44" autoAdjust="0"/>
    <p:restoredTop sz="83199" autoAdjust="0"/>
  </p:normalViewPr>
  <p:slideViewPr>
    <p:cSldViewPr snapToGrid="0">
      <p:cViewPr varScale="1">
        <p:scale>
          <a:sx n="145" d="100"/>
          <a:sy n="145" d="100"/>
        </p:scale>
        <p:origin x="324" y="108"/>
      </p:cViewPr>
      <p:guideLst>
        <p:guide orient="horz" pos="2160"/>
        <p:guide pos="5759"/>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DECD6-394F-429D-94F4-BFF4D049870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5939FCF-86E1-423C-AF89-E71FA50A2FBC}">
      <dgm:prSet phldrT="[Text]" custT="1">
        <dgm:style>
          <a:lnRef idx="0">
            <a:schemeClr val="accent1"/>
          </a:lnRef>
          <a:fillRef idx="3">
            <a:schemeClr val="accent1"/>
          </a:fillRef>
          <a:effectRef idx="3">
            <a:schemeClr val="accent1"/>
          </a:effectRef>
          <a:fontRef idx="minor">
            <a:schemeClr val="lt1"/>
          </a:fontRef>
        </dgm:style>
      </dgm:prSet>
      <dgm:spPr>
        <a:ln/>
      </dgm:spPr>
      <dgm:t>
        <a:bodyPr/>
        <a:lstStyle/>
        <a:p>
          <a:r>
            <a:rPr lang="en-US" sz="2400" b="1" dirty="0"/>
            <a:t>Part A</a:t>
          </a:r>
        </a:p>
      </dgm:t>
    </dgm:pt>
    <dgm:pt modelId="{BC742780-D860-4D95-88F0-622D8ECFE5BC}" type="parTrans" cxnId="{E81F7087-1AAB-4DED-966E-3E8640E41511}">
      <dgm:prSet/>
      <dgm:spPr/>
      <dgm:t>
        <a:bodyPr/>
        <a:lstStyle/>
        <a:p>
          <a:endParaRPr lang="en-US" sz="1200"/>
        </a:p>
      </dgm:t>
    </dgm:pt>
    <dgm:pt modelId="{B437E656-2110-4589-A5C2-6019050FE753}" type="sibTrans" cxnId="{E81F7087-1AAB-4DED-966E-3E8640E41511}">
      <dgm:prSet/>
      <dgm:spPr/>
      <dgm:t>
        <a:bodyPr/>
        <a:lstStyle/>
        <a:p>
          <a:endParaRPr lang="en-US" sz="1200"/>
        </a:p>
      </dgm:t>
    </dgm:pt>
    <dgm:pt modelId="{2D904C4F-C9AD-41EA-8F77-F463A02A2CF6}">
      <dgm:prSet phldrT="[Text]" custT="1"/>
      <dgm:spPr>
        <a:solidFill>
          <a:srgbClr val="CDE1EB">
            <a:alpha val="89804"/>
          </a:srgbClr>
        </a:solidFill>
        <a:ln>
          <a:solidFill>
            <a:srgbClr val="CDE1EB">
              <a:alpha val="90000"/>
            </a:srgbClr>
          </a:solidFill>
        </a:ln>
      </dgm:spPr>
      <dgm:t>
        <a:bodyPr/>
        <a:lstStyle/>
        <a:p>
          <a:pPr>
            <a:spcBef>
              <a:spcPts val="600"/>
            </a:spcBef>
            <a:spcAft>
              <a:spcPts val="2400"/>
            </a:spcAft>
          </a:pPr>
          <a:r>
            <a:rPr lang="en-US" sz="2000" b="0" dirty="0"/>
            <a:t>Covers inpatient hospital, skilled nursing facility care and home health care. </a:t>
          </a:r>
          <a:endParaRPr lang="en-US" sz="2000" dirty="0"/>
        </a:p>
      </dgm:t>
    </dgm:pt>
    <dgm:pt modelId="{E62EA84D-CEC9-4F2B-AC96-71B079C9D5F6}" type="parTrans" cxnId="{A52E7FA9-2579-4581-8BE2-6C1335590BAD}">
      <dgm:prSet/>
      <dgm:spPr/>
      <dgm:t>
        <a:bodyPr/>
        <a:lstStyle/>
        <a:p>
          <a:endParaRPr lang="en-US" sz="1200"/>
        </a:p>
      </dgm:t>
    </dgm:pt>
    <dgm:pt modelId="{4903113F-3A5B-4FBB-A4D9-578CCE96761D}" type="sibTrans" cxnId="{A52E7FA9-2579-4581-8BE2-6C1335590BAD}">
      <dgm:prSet/>
      <dgm:spPr/>
      <dgm:t>
        <a:bodyPr/>
        <a:lstStyle/>
        <a:p>
          <a:endParaRPr lang="en-US" sz="1200"/>
        </a:p>
      </dgm:t>
    </dgm:pt>
    <dgm:pt modelId="{CE7C4552-EB12-4664-9BC0-64E1C6D6EAD1}">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b="1" dirty="0"/>
            <a:t>Part B</a:t>
          </a:r>
        </a:p>
      </dgm:t>
    </dgm:pt>
    <dgm:pt modelId="{D79F315D-94B6-4F85-B6CC-63CF48D8DFBA}" type="parTrans" cxnId="{ED4076D8-343E-413F-B88C-111CDBCB1433}">
      <dgm:prSet/>
      <dgm:spPr/>
      <dgm:t>
        <a:bodyPr/>
        <a:lstStyle/>
        <a:p>
          <a:endParaRPr lang="en-US" sz="1200"/>
        </a:p>
      </dgm:t>
    </dgm:pt>
    <dgm:pt modelId="{7FC2C797-EED2-443D-BDA5-12F1DF0F8755}" type="sibTrans" cxnId="{ED4076D8-343E-413F-B88C-111CDBCB1433}">
      <dgm:prSet/>
      <dgm:spPr/>
      <dgm:t>
        <a:bodyPr/>
        <a:lstStyle/>
        <a:p>
          <a:endParaRPr lang="en-US" sz="1200"/>
        </a:p>
      </dgm:t>
    </dgm:pt>
    <dgm:pt modelId="{683B4237-8E1B-49EB-9809-BA596C5C76EF}">
      <dgm:prSet phldrT="[Text]" custT="1"/>
      <dgm:spPr/>
      <dgm:t>
        <a:bodyPr/>
        <a:lstStyle/>
        <a:p>
          <a:pPr rtl="0">
            <a:spcBef>
              <a:spcPts val="600"/>
            </a:spcBef>
            <a:spcAft>
              <a:spcPts val="2400"/>
            </a:spcAft>
          </a:pPr>
          <a:r>
            <a:rPr lang="en-US" sz="2000" b="0" dirty="0"/>
            <a:t>Covers most doctors' bills, as well as some medical services and supplies. </a:t>
          </a:r>
          <a:endParaRPr lang="en-US" sz="2000" dirty="0"/>
        </a:p>
      </dgm:t>
    </dgm:pt>
    <dgm:pt modelId="{34F4D57D-2002-478D-9DE7-1C7DFDFEBC36}" type="parTrans" cxnId="{9ABCE001-572B-4613-A608-C1A3856E6023}">
      <dgm:prSet/>
      <dgm:spPr/>
      <dgm:t>
        <a:bodyPr/>
        <a:lstStyle/>
        <a:p>
          <a:endParaRPr lang="en-US" sz="1200"/>
        </a:p>
      </dgm:t>
    </dgm:pt>
    <dgm:pt modelId="{2192E1A8-8273-4957-A8E4-46C43E212308}" type="sibTrans" cxnId="{9ABCE001-572B-4613-A608-C1A3856E6023}">
      <dgm:prSet/>
      <dgm:spPr/>
      <dgm:t>
        <a:bodyPr/>
        <a:lstStyle/>
        <a:p>
          <a:endParaRPr lang="en-US" sz="1200"/>
        </a:p>
      </dgm:t>
    </dgm:pt>
    <dgm:pt modelId="{CD53855B-550D-44A6-AE7B-85268203198F}">
      <dgm:prSet custT="1"/>
      <dgm:spPr>
        <a:solidFill>
          <a:srgbClr val="CDE1EB">
            <a:alpha val="89804"/>
          </a:srgbClr>
        </a:solidFill>
        <a:ln>
          <a:solidFill>
            <a:srgbClr val="CDE1EB">
              <a:alpha val="90000"/>
            </a:srgbClr>
          </a:solidFill>
        </a:ln>
      </dgm:spPr>
      <dgm:t>
        <a:bodyPr/>
        <a:lstStyle/>
        <a:p>
          <a:pPr>
            <a:spcBef>
              <a:spcPts val="600"/>
            </a:spcBef>
            <a:spcAft>
              <a:spcPts val="2400"/>
            </a:spcAft>
          </a:pPr>
          <a:r>
            <a:rPr lang="en-US" sz="2000" b="1" dirty="0"/>
            <a:t>No cost for most</a:t>
          </a:r>
        </a:p>
      </dgm:t>
    </dgm:pt>
    <dgm:pt modelId="{2D0DBA09-F4B8-45C1-B5A8-B4176F3F17A2}" type="parTrans" cxnId="{4155BDC5-2A21-4528-910D-B0C7B6118D1A}">
      <dgm:prSet/>
      <dgm:spPr/>
      <dgm:t>
        <a:bodyPr/>
        <a:lstStyle/>
        <a:p>
          <a:endParaRPr lang="en-US" sz="1200"/>
        </a:p>
      </dgm:t>
    </dgm:pt>
    <dgm:pt modelId="{8BEAD216-4503-4EF6-A9FB-425F3D788A1B}" type="sibTrans" cxnId="{4155BDC5-2A21-4528-910D-B0C7B6118D1A}">
      <dgm:prSet/>
      <dgm:spPr/>
      <dgm:t>
        <a:bodyPr/>
        <a:lstStyle/>
        <a:p>
          <a:endParaRPr lang="en-US" sz="1200"/>
        </a:p>
      </dgm:t>
    </dgm:pt>
    <dgm:pt modelId="{F768AF56-3425-4285-8B7C-D631E7D55537}">
      <dgm:prSet custT="1"/>
      <dgm:spPr/>
      <dgm:t>
        <a:bodyPr/>
        <a:lstStyle/>
        <a:p>
          <a:pPr>
            <a:spcBef>
              <a:spcPts val="600"/>
            </a:spcBef>
            <a:spcAft>
              <a:spcPts val="2400"/>
            </a:spcAft>
          </a:pPr>
          <a:r>
            <a:rPr lang="en-US" sz="2000" b="1" dirty="0"/>
            <a:t>Monthly premium</a:t>
          </a:r>
        </a:p>
      </dgm:t>
    </dgm:pt>
    <dgm:pt modelId="{CF8306F4-71A5-4219-8D2D-BB098622D6F3}" type="parTrans" cxnId="{606373B9-124D-4A98-9D43-9210E13850BE}">
      <dgm:prSet/>
      <dgm:spPr/>
      <dgm:t>
        <a:bodyPr/>
        <a:lstStyle/>
        <a:p>
          <a:endParaRPr lang="en-US" sz="1200"/>
        </a:p>
      </dgm:t>
    </dgm:pt>
    <dgm:pt modelId="{B6C56B0B-587B-46FD-813B-EF40D2A17A7C}" type="sibTrans" cxnId="{606373B9-124D-4A98-9D43-9210E13850BE}">
      <dgm:prSet/>
      <dgm:spPr/>
      <dgm:t>
        <a:bodyPr/>
        <a:lstStyle/>
        <a:p>
          <a:endParaRPr lang="en-US" sz="1200"/>
        </a:p>
      </dgm:t>
    </dgm:pt>
    <dgm:pt modelId="{76855D40-ED2B-40CB-89D7-7C6421EC9F93}" type="pres">
      <dgm:prSet presAssocID="{CC5DECD6-394F-429D-94F4-BFF4D049870E}" presName="Name0" presStyleCnt="0">
        <dgm:presLayoutVars>
          <dgm:dir/>
          <dgm:animLvl val="lvl"/>
          <dgm:resizeHandles val="exact"/>
        </dgm:presLayoutVars>
      </dgm:prSet>
      <dgm:spPr/>
    </dgm:pt>
    <dgm:pt modelId="{C9691B43-06CA-4BF8-BC3A-13ABCB21E550}" type="pres">
      <dgm:prSet presAssocID="{45939FCF-86E1-423C-AF89-E71FA50A2FBC}" presName="composite" presStyleCnt="0"/>
      <dgm:spPr/>
    </dgm:pt>
    <dgm:pt modelId="{C0969294-5816-4183-868E-A6CA28DCA406}" type="pres">
      <dgm:prSet presAssocID="{45939FCF-86E1-423C-AF89-E71FA50A2FBC}" presName="parTx" presStyleLbl="alignNode1" presStyleIdx="0" presStyleCnt="2" custScaleY="101023" custLinFactNeighborX="-1946" custLinFactNeighborY="5718">
        <dgm:presLayoutVars>
          <dgm:chMax val="0"/>
          <dgm:chPref val="0"/>
          <dgm:bulletEnabled val="1"/>
        </dgm:presLayoutVars>
      </dgm:prSet>
      <dgm:spPr/>
    </dgm:pt>
    <dgm:pt modelId="{0F692A4D-8BB1-40CB-8020-A35BFE11D353}" type="pres">
      <dgm:prSet presAssocID="{45939FCF-86E1-423C-AF89-E71FA50A2FBC}" presName="desTx" presStyleLbl="alignAccFollowNode1" presStyleIdx="0" presStyleCnt="2">
        <dgm:presLayoutVars>
          <dgm:bulletEnabled val="1"/>
        </dgm:presLayoutVars>
      </dgm:prSet>
      <dgm:spPr/>
    </dgm:pt>
    <dgm:pt modelId="{0A0CEDBA-3697-43AA-8DAE-353DA46B25AB}" type="pres">
      <dgm:prSet presAssocID="{B437E656-2110-4589-A5C2-6019050FE753}" presName="space" presStyleCnt="0"/>
      <dgm:spPr/>
    </dgm:pt>
    <dgm:pt modelId="{D7E883BD-7832-48E9-A9CC-4D3D13611720}" type="pres">
      <dgm:prSet presAssocID="{CE7C4552-EB12-4664-9BC0-64E1C6D6EAD1}" presName="composite" presStyleCnt="0"/>
      <dgm:spPr/>
    </dgm:pt>
    <dgm:pt modelId="{6D4C820F-A833-40E2-90D7-CEE6351CCAE2}" type="pres">
      <dgm:prSet presAssocID="{CE7C4552-EB12-4664-9BC0-64E1C6D6EAD1}" presName="parTx" presStyleLbl="alignNode1" presStyleIdx="1" presStyleCnt="2">
        <dgm:presLayoutVars>
          <dgm:chMax val="0"/>
          <dgm:chPref val="0"/>
          <dgm:bulletEnabled val="1"/>
        </dgm:presLayoutVars>
      </dgm:prSet>
      <dgm:spPr/>
    </dgm:pt>
    <dgm:pt modelId="{CC7CF254-9D1D-4B73-B914-28E3029CDC3E}" type="pres">
      <dgm:prSet presAssocID="{CE7C4552-EB12-4664-9BC0-64E1C6D6EAD1}" presName="desTx" presStyleLbl="alignAccFollowNode1" presStyleIdx="1" presStyleCnt="2">
        <dgm:presLayoutVars>
          <dgm:bulletEnabled val="1"/>
        </dgm:presLayoutVars>
      </dgm:prSet>
      <dgm:spPr/>
    </dgm:pt>
  </dgm:ptLst>
  <dgm:cxnLst>
    <dgm:cxn modelId="{9ABCE001-572B-4613-A608-C1A3856E6023}" srcId="{CE7C4552-EB12-4664-9BC0-64E1C6D6EAD1}" destId="{683B4237-8E1B-49EB-9809-BA596C5C76EF}" srcOrd="0" destOrd="0" parTransId="{34F4D57D-2002-478D-9DE7-1C7DFDFEBC36}" sibTransId="{2192E1A8-8273-4957-A8E4-46C43E212308}"/>
    <dgm:cxn modelId="{CF326C09-931E-4189-AEFB-3AE72C631495}" type="presOf" srcId="{CC5DECD6-394F-429D-94F4-BFF4D049870E}" destId="{76855D40-ED2B-40CB-89D7-7C6421EC9F93}" srcOrd="0" destOrd="0" presId="urn:microsoft.com/office/officeart/2005/8/layout/hList1"/>
    <dgm:cxn modelId="{0D8B5616-A6D6-4CC6-A859-7A7EDB27A33A}" type="presOf" srcId="{683B4237-8E1B-49EB-9809-BA596C5C76EF}" destId="{CC7CF254-9D1D-4B73-B914-28E3029CDC3E}" srcOrd="0" destOrd="0" presId="urn:microsoft.com/office/officeart/2005/8/layout/hList1"/>
    <dgm:cxn modelId="{9A55F81F-351B-478B-A63B-065594D60F2D}" type="presOf" srcId="{F768AF56-3425-4285-8B7C-D631E7D55537}" destId="{CC7CF254-9D1D-4B73-B914-28E3029CDC3E}" srcOrd="0" destOrd="1" presId="urn:microsoft.com/office/officeart/2005/8/layout/hList1"/>
    <dgm:cxn modelId="{9AA1CD4B-0F2D-484F-8731-AC9F332D23B2}" type="presOf" srcId="{CE7C4552-EB12-4664-9BC0-64E1C6D6EAD1}" destId="{6D4C820F-A833-40E2-90D7-CEE6351CCAE2}" srcOrd="0" destOrd="0" presId="urn:microsoft.com/office/officeart/2005/8/layout/hList1"/>
    <dgm:cxn modelId="{E81F7087-1AAB-4DED-966E-3E8640E41511}" srcId="{CC5DECD6-394F-429D-94F4-BFF4D049870E}" destId="{45939FCF-86E1-423C-AF89-E71FA50A2FBC}" srcOrd="0" destOrd="0" parTransId="{BC742780-D860-4D95-88F0-622D8ECFE5BC}" sibTransId="{B437E656-2110-4589-A5C2-6019050FE753}"/>
    <dgm:cxn modelId="{07C6DC98-C3B8-4F7F-B3AE-FF4216B9A76E}" type="presOf" srcId="{45939FCF-86E1-423C-AF89-E71FA50A2FBC}" destId="{C0969294-5816-4183-868E-A6CA28DCA406}" srcOrd="0" destOrd="0" presId="urn:microsoft.com/office/officeart/2005/8/layout/hList1"/>
    <dgm:cxn modelId="{A52E7FA9-2579-4581-8BE2-6C1335590BAD}" srcId="{45939FCF-86E1-423C-AF89-E71FA50A2FBC}" destId="{2D904C4F-C9AD-41EA-8F77-F463A02A2CF6}" srcOrd="0" destOrd="0" parTransId="{E62EA84D-CEC9-4F2B-AC96-71B079C9D5F6}" sibTransId="{4903113F-3A5B-4FBB-A4D9-578CCE96761D}"/>
    <dgm:cxn modelId="{606373B9-124D-4A98-9D43-9210E13850BE}" srcId="{CE7C4552-EB12-4664-9BC0-64E1C6D6EAD1}" destId="{F768AF56-3425-4285-8B7C-D631E7D55537}" srcOrd="1" destOrd="0" parTransId="{CF8306F4-71A5-4219-8D2D-BB098622D6F3}" sibTransId="{B6C56B0B-587B-46FD-813B-EF40D2A17A7C}"/>
    <dgm:cxn modelId="{4155BDC5-2A21-4528-910D-B0C7B6118D1A}" srcId="{45939FCF-86E1-423C-AF89-E71FA50A2FBC}" destId="{CD53855B-550D-44A6-AE7B-85268203198F}" srcOrd="1" destOrd="0" parTransId="{2D0DBA09-F4B8-45C1-B5A8-B4176F3F17A2}" sibTransId="{8BEAD216-4503-4EF6-A9FB-425F3D788A1B}"/>
    <dgm:cxn modelId="{ED4076D8-343E-413F-B88C-111CDBCB1433}" srcId="{CC5DECD6-394F-429D-94F4-BFF4D049870E}" destId="{CE7C4552-EB12-4664-9BC0-64E1C6D6EAD1}" srcOrd="1" destOrd="0" parTransId="{D79F315D-94B6-4F85-B6CC-63CF48D8DFBA}" sibTransId="{7FC2C797-EED2-443D-BDA5-12F1DF0F8755}"/>
    <dgm:cxn modelId="{E4BD59EF-F012-4DD7-BACD-7BAA794A07F3}" type="presOf" srcId="{CD53855B-550D-44A6-AE7B-85268203198F}" destId="{0F692A4D-8BB1-40CB-8020-A35BFE11D353}" srcOrd="0" destOrd="1" presId="urn:microsoft.com/office/officeart/2005/8/layout/hList1"/>
    <dgm:cxn modelId="{0706B1F0-F32B-48B8-98E2-B6E56FAB3D0F}" type="presOf" srcId="{2D904C4F-C9AD-41EA-8F77-F463A02A2CF6}" destId="{0F692A4D-8BB1-40CB-8020-A35BFE11D353}" srcOrd="0" destOrd="0" presId="urn:microsoft.com/office/officeart/2005/8/layout/hList1"/>
    <dgm:cxn modelId="{51E48A96-AFD0-4F27-8E5E-363FC09F2608}" type="presParOf" srcId="{76855D40-ED2B-40CB-89D7-7C6421EC9F93}" destId="{C9691B43-06CA-4BF8-BC3A-13ABCB21E550}" srcOrd="0" destOrd="0" presId="urn:microsoft.com/office/officeart/2005/8/layout/hList1"/>
    <dgm:cxn modelId="{CD96AF6F-7AD6-48E4-9B65-872927E49DAB}" type="presParOf" srcId="{C9691B43-06CA-4BF8-BC3A-13ABCB21E550}" destId="{C0969294-5816-4183-868E-A6CA28DCA406}" srcOrd="0" destOrd="0" presId="urn:microsoft.com/office/officeart/2005/8/layout/hList1"/>
    <dgm:cxn modelId="{A46415B3-507D-46F2-A79D-0BDAB692351A}" type="presParOf" srcId="{C9691B43-06CA-4BF8-BC3A-13ABCB21E550}" destId="{0F692A4D-8BB1-40CB-8020-A35BFE11D353}" srcOrd="1" destOrd="0" presId="urn:microsoft.com/office/officeart/2005/8/layout/hList1"/>
    <dgm:cxn modelId="{665C0B10-8996-4E09-9FD1-A3BD3C1C51A4}" type="presParOf" srcId="{76855D40-ED2B-40CB-89D7-7C6421EC9F93}" destId="{0A0CEDBA-3697-43AA-8DAE-353DA46B25AB}" srcOrd="1" destOrd="0" presId="urn:microsoft.com/office/officeart/2005/8/layout/hList1"/>
    <dgm:cxn modelId="{3633611C-F3FE-4310-B797-1B3F4E42C887}" type="presParOf" srcId="{76855D40-ED2B-40CB-89D7-7C6421EC9F93}" destId="{D7E883BD-7832-48E9-A9CC-4D3D13611720}" srcOrd="2" destOrd="0" presId="urn:microsoft.com/office/officeart/2005/8/layout/hList1"/>
    <dgm:cxn modelId="{1ADADB80-1376-4098-8824-8C16A7DAAF46}" type="presParOf" srcId="{D7E883BD-7832-48E9-A9CC-4D3D13611720}" destId="{6D4C820F-A833-40E2-90D7-CEE6351CCAE2}" srcOrd="0" destOrd="0" presId="urn:microsoft.com/office/officeart/2005/8/layout/hList1"/>
    <dgm:cxn modelId="{0E795B7A-B5C1-4DED-AFE3-0ADD9E8550C4}" type="presParOf" srcId="{D7E883BD-7832-48E9-A9CC-4D3D13611720}" destId="{CC7CF254-9D1D-4B73-B914-28E3029CDC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DECD6-394F-429D-94F4-BFF4D049870E}"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45939FCF-86E1-423C-AF89-E71FA50A2FBC}">
      <dgm:prSet phldrT="[Text]" custT="1"/>
      <dgm:spPr/>
      <dgm:t>
        <a:bodyPr/>
        <a:lstStyle/>
        <a:p>
          <a:r>
            <a:rPr lang="en-US" sz="2400" b="1" dirty="0"/>
            <a:t>Part C</a:t>
          </a:r>
        </a:p>
      </dgm:t>
    </dgm:pt>
    <dgm:pt modelId="{BC742780-D860-4D95-88F0-622D8ECFE5BC}" type="parTrans" cxnId="{E81F7087-1AAB-4DED-966E-3E8640E41511}">
      <dgm:prSet/>
      <dgm:spPr/>
      <dgm:t>
        <a:bodyPr/>
        <a:lstStyle/>
        <a:p>
          <a:endParaRPr lang="en-US" sz="1200"/>
        </a:p>
      </dgm:t>
    </dgm:pt>
    <dgm:pt modelId="{B437E656-2110-4589-A5C2-6019050FE753}" type="sibTrans" cxnId="{E81F7087-1AAB-4DED-966E-3E8640E41511}">
      <dgm:prSet/>
      <dgm:spPr/>
      <dgm:t>
        <a:bodyPr/>
        <a:lstStyle/>
        <a:p>
          <a:endParaRPr lang="en-US" sz="1200"/>
        </a:p>
      </dgm:t>
    </dgm:pt>
    <dgm:pt modelId="{2D904C4F-C9AD-41EA-8F77-F463A02A2CF6}">
      <dgm:prSet phldrT="[Text]" custT="1"/>
      <dgm:spPr/>
      <dgm:t>
        <a:bodyPr/>
        <a:lstStyle/>
        <a:p>
          <a:pPr>
            <a:spcBef>
              <a:spcPts val="600"/>
            </a:spcBef>
            <a:spcAft>
              <a:spcPts val="2400"/>
            </a:spcAft>
          </a:pPr>
          <a:r>
            <a:rPr lang="en-US" sz="1800" dirty="0"/>
            <a:t>Medicare Advantage Plans offered by private companies provide all Part A and Part B benefits. Most include Part D. </a:t>
          </a:r>
        </a:p>
      </dgm:t>
    </dgm:pt>
    <dgm:pt modelId="{E62EA84D-CEC9-4F2B-AC96-71B079C9D5F6}" type="parTrans" cxnId="{A52E7FA9-2579-4581-8BE2-6C1335590BAD}">
      <dgm:prSet/>
      <dgm:spPr/>
      <dgm:t>
        <a:bodyPr/>
        <a:lstStyle/>
        <a:p>
          <a:endParaRPr lang="en-US" sz="1200"/>
        </a:p>
      </dgm:t>
    </dgm:pt>
    <dgm:pt modelId="{4903113F-3A5B-4FBB-A4D9-578CCE96761D}" type="sibTrans" cxnId="{A52E7FA9-2579-4581-8BE2-6C1335590BAD}">
      <dgm:prSet/>
      <dgm:spPr/>
      <dgm:t>
        <a:bodyPr/>
        <a:lstStyle/>
        <a:p>
          <a:endParaRPr lang="en-US" sz="1200"/>
        </a:p>
      </dgm:t>
    </dgm:pt>
    <dgm:pt modelId="{CE7C4552-EB12-4664-9BC0-64E1C6D6EAD1}">
      <dgm:prSet phldrT="[Text]" custT="1"/>
      <dgm:spPr/>
      <dgm:t>
        <a:bodyPr/>
        <a:lstStyle/>
        <a:p>
          <a:r>
            <a:rPr lang="en-US" sz="2400" b="1" dirty="0"/>
            <a:t>Part D</a:t>
          </a:r>
        </a:p>
      </dgm:t>
    </dgm:pt>
    <dgm:pt modelId="{D79F315D-94B6-4F85-B6CC-63CF48D8DFBA}" type="parTrans" cxnId="{ED4076D8-343E-413F-B88C-111CDBCB1433}">
      <dgm:prSet/>
      <dgm:spPr/>
      <dgm:t>
        <a:bodyPr/>
        <a:lstStyle/>
        <a:p>
          <a:endParaRPr lang="en-US" sz="1200"/>
        </a:p>
      </dgm:t>
    </dgm:pt>
    <dgm:pt modelId="{7FC2C797-EED2-443D-BDA5-12F1DF0F8755}" type="sibTrans" cxnId="{ED4076D8-343E-413F-B88C-111CDBCB1433}">
      <dgm:prSet/>
      <dgm:spPr/>
      <dgm:t>
        <a:bodyPr/>
        <a:lstStyle/>
        <a:p>
          <a:endParaRPr lang="en-US" sz="1200"/>
        </a:p>
      </dgm:t>
    </dgm:pt>
    <dgm:pt modelId="{683B4237-8E1B-49EB-9809-BA596C5C76EF}">
      <dgm:prSet phldrT="[Text]" custT="1"/>
      <dgm:spPr/>
      <dgm:t>
        <a:bodyPr/>
        <a:lstStyle/>
        <a:p>
          <a:pPr rtl="0">
            <a:spcBef>
              <a:spcPts val="600"/>
            </a:spcBef>
            <a:spcAft>
              <a:spcPts val="2400"/>
            </a:spcAft>
          </a:pPr>
          <a:r>
            <a:rPr lang="en-US" sz="2000" b="0" dirty="0"/>
            <a:t>Prescription drug coverage. </a:t>
          </a:r>
          <a:endParaRPr lang="en-US" sz="2000" dirty="0"/>
        </a:p>
      </dgm:t>
    </dgm:pt>
    <dgm:pt modelId="{34F4D57D-2002-478D-9DE7-1C7DFDFEBC36}" type="parTrans" cxnId="{9ABCE001-572B-4613-A608-C1A3856E6023}">
      <dgm:prSet/>
      <dgm:spPr/>
      <dgm:t>
        <a:bodyPr/>
        <a:lstStyle/>
        <a:p>
          <a:endParaRPr lang="en-US" sz="1200"/>
        </a:p>
      </dgm:t>
    </dgm:pt>
    <dgm:pt modelId="{2192E1A8-8273-4957-A8E4-46C43E212308}" type="sibTrans" cxnId="{9ABCE001-572B-4613-A608-C1A3856E6023}">
      <dgm:prSet/>
      <dgm:spPr/>
      <dgm:t>
        <a:bodyPr/>
        <a:lstStyle/>
        <a:p>
          <a:endParaRPr lang="en-US" sz="1200"/>
        </a:p>
      </dgm:t>
    </dgm:pt>
    <dgm:pt modelId="{A544DD45-7D97-4F04-9330-4E99D6A63C80}">
      <dgm:prSet phldrT="[Text]" custT="1"/>
      <dgm:spPr/>
      <dgm:t>
        <a:bodyPr/>
        <a:lstStyle/>
        <a:p>
          <a:pPr>
            <a:spcBef>
              <a:spcPts val="600"/>
            </a:spcBef>
            <a:spcAft>
              <a:spcPts val="2400"/>
            </a:spcAft>
          </a:pPr>
          <a:r>
            <a:rPr lang="en-US" sz="1800" b="1" dirty="0"/>
            <a:t>Monthly premium.</a:t>
          </a:r>
          <a:endParaRPr lang="en-US" sz="1800" dirty="0"/>
        </a:p>
      </dgm:t>
    </dgm:pt>
    <dgm:pt modelId="{2581F299-0E37-4028-91F7-23218908D352}" type="parTrans" cxnId="{F1214F31-E98E-476D-9330-CF354AE99327}">
      <dgm:prSet/>
      <dgm:spPr/>
      <dgm:t>
        <a:bodyPr/>
        <a:lstStyle/>
        <a:p>
          <a:endParaRPr lang="en-US"/>
        </a:p>
      </dgm:t>
    </dgm:pt>
    <dgm:pt modelId="{26E2B2BA-C577-4745-B21A-6D6AE82D1DD1}" type="sibTrans" cxnId="{F1214F31-E98E-476D-9330-CF354AE99327}">
      <dgm:prSet/>
      <dgm:spPr/>
      <dgm:t>
        <a:bodyPr/>
        <a:lstStyle/>
        <a:p>
          <a:endParaRPr lang="en-US"/>
        </a:p>
      </dgm:t>
    </dgm:pt>
    <dgm:pt modelId="{B4E2D5B9-35E2-4312-8556-2AA54669474F}">
      <dgm:prSet phldrT="[Text]" custT="1"/>
      <dgm:spPr/>
      <dgm:t>
        <a:bodyPr/>
        <a:lstStyle/>
        <a:p>
          <a:pPr rtl="0">
            <a:spcBef>
              <a:spcPts val="600"/>
            </a:spcBef>
            <a:spcAft>
              <a:spcPts val="2400"/>
            </a:spcAft>
          </a:pPr>
          <a:r>
            <a:rPr lang="en-US" sz="2000" dirty="0"/>
            <a:t>Normally not necessary if enrolled in FEHB.</a:t>
          </a:r>
        </a:p>
      </dgm:t>
    </dgm:pt>
    <dgm:pt modelId="{FE45FC7A-0C62-4FE0-A4C9-EE4C3AF21922}" type="parTrans" cxnId="{4947C91F-4081-4A9E-B8C5-4A0E44A389EE}">
      <dgm:prSet/>
      <dgm:spPr/>
      <dgm:t>
        <a:bodyPr/>
        <a:lstStyle/>
        <a:p>
          <a:endParaRPr lang="en-US"/>
        </a:p>
      </dgm:t>
    </dgm:pt>
    <dgm:pt modelId="{B7160DA9-302A-4763-B64E-470097D5497F}" type="sibTrans" cxnId="{4947C91F-4081-4A9E-B8C5-4A0E44A389EE}">
      <dgm:prSet/>
      <dgm:spPr/>
      <dgm:t>
        <a:bodyPr/>
        <a:lstStyle/>
        <a:p>
          <a:endParaRPr lang="en-US"/>
        </a:p>
      </dgm:t>
    </dgm:pt>
    <dgm:pt modelId="{3DD3976A-DDD9-4E00-AE23-51FF7F24AA8D}">
      <dgm:prSet phldrT="[Text]" custT="1"/>
      <dgm:spPr/>
      <dgm:t>
        <a:bodyPr/>
        <a:lstStyle/>
        <a:p>
          <a:pPr rtl="0">
            <a:spcBef>
              <a:spcPts val="600"/>
            </a:spcBef>
            <a:spcAft>
              <a:spcPts val="2400"/>
            </a:spcAft>
          </a:pPr>
          <a:r>
            <a:rPr lang="en-US" sz="2000" b="1" dirty="0"/>
            <a:t>Monthly premium.</a:t>
          </a:r>
          <a:endParaRPr lang="en-US" sz="2000" dirty="0"/>
        </a:p>
      </dgm:t>
    </dgm:pt>
    <dgm:pt modelId="{2FACCBE1-06AF-4D4A-8B70-F8E05C5F0E2A}" type="parTrans" cxnId="{740C8A44-95FD-485F-886E-565B006E89B9}">
      <dgm:prSet/>
      <dgm:spPr/>
      <dgm:t>
        <a:bodyPr/>
        <a:lstStyle/>
        <a:p>
          <a:endParaRPr lang="en-US"/>
        </a:p>
      </dgm:t>
    </dgm:pt>
    <dgm:pt modelId="{4B552D40-3ACB-4101-8B7C-14AD6AEB950C}" type="sibTrans" cxnId="{740C8A44-95FD-485F-886E-565B006E89B9}">
      <dgm:prSet/>
      <dgm:spPr/>
      <dgm:t>
        <a:bodyPr/>
        <a:lstStyle/>
        <a:p>
          <a:endParaRPr lang="en-US"/>
        </a:p>
      </dgm:t>
    </dgm:pt>
    <dgm:pt modelId="{C77ED94D-49CD-44B6-8E2E-3FFEF5D6F16D}">
      <dgm:prSet phldrT="[Text]" custT="1"/>
      <dgm:spPr/>
      <dgm:t>
        <a:bodyPr/>
        <a:lstStyle/>
        <a:p>
          <a:pPr>
            <a:spcBef>
              <a:spcPts val="600"/>
            </a:spcBef>
            <a:spcAft>
              <a:spcPts val="2400"/>
            </a:spcAft>
          </a:pPr>
          <a:r>
            <a:rPr lang="en-US" sz="1800" dirty="0"/>
            <a:t>Normally not necessary if enrolled in FEHB.</a:t>
          </a:r>
        </a:p>
      </dgm:t>
    </dgm:pt>
    <dgm:pt modelId="{A499C3CE-BB00-4FB6-B3DE-17478D44140D}" type="parTrans" cxnId="{D62A9172-15D8-4A25-A99B-DFCAA12825F4}">
      <dgm:prSet/>
      <dgm:spPr/>
      <dgm:t>
        <a:bodyPr/>
        <a:lstStyle/>
        <a:p>
          <a:endParaRPr lang="en-US"/>
        </a:p>
      </dgm:t>
    </dgm:pt>
    <dgm:pt modelId="{3DA41B82-DD14-467E-9F33-E8BEECA0C279}" type="sibTrans" cxnId="{D62A9172-15D8-4A25-A99B-DFCAA12825F4}">
      <dgm:prSet/>
      <dgm:spPr/>
      <dgm:t>
        <a:bodyPr/>
        <a:lstStyle/>
        <a:p>
          <a:endParaRPr lang="en-US"/>
        </a:p>
      </dgm:t>
    </dgm:pt>
    <dgm:pt modelId="{76855D40-ED2B-40CB-89D7-7C6421EC9F93}" type="pres">
      <dgm:prSet presAssocID="{CC5DECD6-394F-429D-94F4-BFF4D049870E}" presName="Name0" presStyleCnt="0">
        <dgm:presLayoutVars>
          <dgm:dir/>
          <dgm:animLvl val="lvl"/>
          <dgm:resizeHandles val="exact"/>
        </dgm:presLayoutVars>
      </dgm:prSet>
      <dgm:spPr/>
    </dgm:pt>
    <dgm:pt modelId="{C9691B43-06CA-4BF8-BC3A-13ABCB21E550}" type="pres">
      <dgm:prSet presAssocID="{45939FCF-86E1-423C-AF89-E71FA50A2FBC}" presName="composite" presStyleCnt="0"/>
      <dgm:spPr/>
    </dgm:pt>
    <dgm:pt modelId="{C0969294-5816-4183-868E-A6CA28DCA406}" type="pres">
      <dgm:prSet presAssocID="{45939FCF-86E1-423C-AF89-E71FA50A2FBC}" presName="parTx" presStyleLbl="alignNode1" presStyleIdx="0" presStyleCnt="2" custScaleY="101023" custLinFactNeighborX="-1" custLinFactNeighborY="-5318">
        <dgm:presLayoutVars>
          <dgm:chMax val="0"/>
          <dgm:chPref val="0"/>
          <dgm:bulletEnabled val="1"/>
        </dgm:presLayoutVars>
      </dgm:prSet>
      <dgm:spPr/>
    </dgm:pt>
    <dgm:pt modelId="{0F692A4D-8BB1-40CB-8020-A35BFE11D353}" type="pres">
      <dgm:prSet presAssocID="{45939FCF-86E1-423C-AF89-E71FA50A2FBC}" presName="desTx" presStyleLbl="alignAccFollowNode1" presStyleIdx="0" presStyleCnt="2" custScaleX="103602" custLinFactNeighborX="-1" custLinFactNeighborY="5984">
        <dgm:presLayoutVars>
          <dgm:bulletEnabled val="1"/>
        </dgm:presLayoutVars>
      </dgm:prSet>
      <dgm:spPr/>
    </dgm:pt>
    <dgm:pt modelId="{0A0CEDBA-3697-43AA-8DAE-353DA46B25AB}" type="pres">
      <dgm:prSet presAssocID="{B437E656-2110-4589-A5C2-6019050FE753}" presName="space" presStyleCnt="0"/>
      <dgm:spPr/>
    </dgm:pt>
    <dgm:pt modelId="{D7E883BD-7832-48E9-A9CC-4D3D13611720}" type="pres">
      <dgm:prSet presAssocID="{CE7C4552-EB12-4664-9BC0-64E1C6D6EAD1}" presName="composite" presStyleCnt="0"/>
      <dgm:spPr/>
    </dgm:pt>
    <dgm:pt modelId="{6D4C820F-A833-40E2-90D7-CEE6351CCAE2}" type="pres">
      <dgm:prSet presAssocID="{CE7C4552-EB12-4664-9BC0-64E1C6D6EAD1}" presName="parTx" presStyleLbl="alignNode1" presStyleIdx="1" presStyleCnt="2" custScaleY="100000">
        <dgm:presLayoutVars>
          <dgm:chMax val="0"/>
          <dgm:chPref val="0"/>
          <dgm:bulletEnabled val="1"/>
        </dgm:presLayoutVars>
      </dgm:prSet>
      <dgm:spPr/>
    </dgm:pt>
    <dgm:pt modelId="{CC7CF254-9D1D-4B73-B914-28E3029CDC3E}" type="pres">
      <dgm:prSet presAssocID="{CE7C4552-EB12-4664-9BC0-64E1C6D6EAD1}" presName="desTx" presStyleLbl="alignAccFollowNode1" presStyleIdx="1" presStyleCnt="2" custLinFactNeighborX="113" custLinFactNeighborY="-3636">
        <dgm:presLayoutVars>
          <dgm:bulletEnabled val="1"/>
        </dgm:presLayoutVars>
      </dgm:prSet>
      <dgm:spPr/>
    </dgm:pt>
  </dgm:ptLst>
  <dgm:cxnLst>
    <dgm:cxn modelId="{9ABCE001-572B-4613-A608-C1A3856E6023}" srcId="{CE7C4552-EB12-4664-9BC0-64E1C6D6EAD1}" destId="{683B4237-8E1B-49EB-9809-BA596C5C76EF}" srcOrd="0" destOrd="0" parTransId="{34F4D57D-2002-478D-9DE7-1C7DFDFEBC36}" sibTransId="{2192E1A8-8273-4957-A8E4-46C43E212308}"/>
    <dgm:cxn modelId="{C9A5630A-6A68-4276-803E-75EC4DBE95E7}" type="presOf" srcId="{B4E2D5B9-35E2-4312-8556-2AA54669474F}" destId="{CC7CF254-9D1D-4B73-B914-28E3029CDC3E}" srcOrd="0" destOrd="1" presId="urn:microsoft.com/office/officeart/2005/8/layout/hList1"/>
    <dgm:cxn modelId="{99495711-A30D-4FAD-BEFA-BE67F56F3903}" type="presOf" srcId="{C77ED94D-49CD-44B6-8E2E-3FFEF5D6F16D}" destId="{0F692A4D-8BB1-40CB-8020-A35BFE11D353}" srcOrd="0" destOrd="1" presId="urn:microsoft.com/office/officeart/2005/8/layout/hList1"/>
    <dgm:cxn modelId="{4947C91F-4081-4A9E-B8C5-4A0E44A389EE}" srcId="{CE7C4552-EB12-4664-9BC0-64E1C6D6EAD1}" destId="{B4E2D5B9-35E2-4312-8556-2AA54669474F}" srcOrd="1" destOrd="0" parTransId="{FE45FC7A-0C62-4FE0-A4C9-EE4C3AF21922}" sibTransId="{B7160DA9-302A-4763-B64E-470097D5497F}"/>
    <dgm:cxn modelId="{058C1B30-1314-4612-A5E9-3DB8BDED35B2}" type="presOf" srcId="{3DD3976A-DDD9-4E00-AE23-51FF7F24AA8D}" destId="{CC7CF254-9D1D-4B73-B914-28E3029CDC3E}" srcOrd="0" destOrd="2" presId="urn:microsoft.com/office/officeart/2005/8/layout/hList1"/>
    <dgm:cxn modelId="{F1214F31-E98E-476D-9330-CF354AE99327}" srcId="{45939FCF-86E1-423C-AF89-E71FA50A2FBC}" destId="{A544DD45-7D97-4F04-9330-4E99D6A63C80}" srcOrd="2" destOrd="0" parTransId="{2581F299-0E37-4028-91F7-23218908D352}" sibTransId="{26E2B2BA-C577-4745-B21A-6D6AE82D1DD1}"/>
    <dgm:cxn modelId="{740C8A44-95FD-485F-886E-565B006E89B9}" srcId="{CE7C4552-EB12-4664-9BC0-64E1C6D6EAD1}" destId="{3DD3976A-DDD9-4E00-AE23-51FF7F24AA8D}" srcOrd="2" destOrd="0" parTransId="{2FACCBE1-06AF-4D4A-8B70-F8E05C5F0E2A}" sibTransId="{4B552D40-3ACB-4101-8B7C-14AD6AEB950C}"/>
    <dgm:cxn modelId="{E49D986A-A601-4901-9529-8406CACEE1EC}" type="presOf" srcId="{683B4237-8E1B-49EB-9809-BA596C5C76EF}" destId="{CC7CF254-9D1D-4B73-B914-28E3029CDC3E}" srcOrd="0" destOrd="0" presId="urn:microsoft.com/office/officeart/2005/8/layout/hList1"/>
    <dgm:cxn modelId="{ADA3494D-0683-4CDC-A6E3-22A404BE71FA}" type="presOf" srcId="{45939FCF-86E1-423C-AF89-E71FA50A2FBC}" destId="{C0969294-5816-4183-868E-A6CA28DCA406}" srcOrd="0" destOrd="0" presId="urn:microsoft.com/office/officeart/2005/8/layout/hList1"/>
    <dgm:cxn modelId="{D62A9172-15D8-4A25-A99B-DFCAA12825F4}" srcId="{45939FCF-86E1-423C-AF89-E71FA50A2FBC}" destId="{C77ED94D-49CD-44B6-8E2E-3FFEF5D6F16D}" srcOrd="1" destOrd="0" parTransId="{A499C3CE-BB00-4FB6-B3DE-17478D44140D}" sibTransId="{3DA41B82-DD14-467E-9F33-E8BEECA0C279}"/>
    <dgm:cxn modelId="{E81F7087-1AAB-4DED-966E-3E8640E41511}" srcId="{CC5DECD6-394F-429D-94F4-BFF4D049870E}" destId="{45939FCF-86E1-423C-AF89-E71FA50A2FBC}" srcOrd="0" destOrd="0" parTransId="{BC742780-D860-4D95-88F0-622D8ECFE5BC}" sibTransId="{B437E656-2110-4589-A5C2-6019050FE753}"/>
    <dgm:cxn modelId="{F1AE318A-F7B0-4E0D-804B-B4AA3D8ED8F8}" type="presOf" srcId="{A544DD45-7D97-4F04-9330-4E99D6A63C80}" destId="{0F692A4D-8BB1-40CB-8020-A35BFE11D353}" srcOrd="0" destOrd="2" presId="urn:microsoft.com/office/officeart/2005/8/layout/hList1"/>
    <dgm:cxn modelId="{2D65E992-71C0-4145-8DD7-6C4CD8B13784}" type="presOf" srcId="{2D904C4F-C9AD-41EA-8F77-F463A02A2CF6}" destId="{0F692A4D-8BB1-40CB-8020-A35BFE11D353}" srcOrd="0" destOrd="0" presId="urn:microsoft.com/office/officeart/2005/8/layout/hList1"/>
    <dgm:cxn modelId="{A52E7FA9-2579-4581-8BE2-6C1335590BAD}" srcId="{45939FCF-86E1-423C-AF89-E71FA50A2FBC}" destId="{2D904C4F-C9AD-41EA-8F77-F463A02A2CF6}" srcOrd="0" destOrd="0" parTransId="{E62EA84D-CEC9-4F2B-AC96-71B079C9D5F6}" sibTransId="{4903113F-3A5B-4FBB-A4D9-578CCE96761D}"/>
    <dgm:cxn modelId="{ED4076D8-343E-413F-B88C-111CDBCB1433}" srcId="{CC5DECD6-394F-429D-94F4-BFF4D049870E}" destId="{CE7C4552-EB12-4664-9BC0-64E1C6D6EAD1}" srcOrd="1" destOrd="0" parTransId="{D79F315D-94B6-4F85-B6CC-63CF48D8DFBA}" sibTransId="{7FC2C797-EED2-443D-BDA5-12F1DF0F8755}"/>
    <dgm:cxn modelId="{3EB0B2E7-46EA-454F-BB2F-FFAD135644CA}" type="presOf" srcId="{CE7C4552-EB12-4664-9BC0-64E1C6D6EAD1}" destId="{6D4C820F-A833-40E2-90D7-CEE6351CCAE2}" srcOrd="0" destOrd="0" presId="urn:microsoft.com/office/officeart/2005/8/layout/hList1"/>
    <dgm:cxn modelId="{2F643FFC-B907-4EF6-B462-2BE741949B08}" type="presOf" srcId="{CC5DECD6-394F-429D-94F4-BFF4D049870E}" destId="{76855D40-ED2B-40CB-89D7-7C6421EC9F93}" srcOrd="0" destOrd="0" presId="urn:microsoft.com/office/officeart/2005/8/layout/hList1"/>
    <dgm:cxn modelId="{61D08AB9-E0AE-4742-B990-F614AE303EE5}" type="presParOf" srcId="{76855D40-ED2B-40CB-89D7-7C6421EC9F93}" destId="{C9691B43-06CA-4BF8-BC3A-13ABCB21E550}" srcOrd="0" destOrd="0" presId="urn:microsoft.com/office/officeart/2005/8/layout/hList1"/>
    <dgm:cxn modelId="{781BD566-D938-4175-86A4-748712F7875D}" type="presParOf" srcId="{C9691B43-06CA-4BF8-BC3A-13ABCB21E550}" destId="{C0969294-5816-4183-868E-A6CA28DCA406}" srcOrd="0" destOrd="0" presId="urn:microsoft.com/office/officeart/2005/8/layout/hList1"/>
    <dgm:cxn modelId="{5D875C9C-F48D-4641-A528-4FD130CC6437}" type="presParOf" srcId="{C9691B43-06CA-4BF8-BC3A-13ABCB21E550}" destId="{0F692A4D-8BB1-40CB-8020-A35BFE11D353}" srcOrd="1" destOrd="0" presId="urn:microsoft.com/office/officeart/2005/8/layout/hList1"/>
    <dgm:cxn modelId="{3FD873FD-8DF9-4A82-B2C6-B010FA0BF1AE}" type="presParOf" srcId="{76855D40-ED2B-40CB-89D7-7C6421EC9F93}" destId="{0A0CEDBA-3697-43AA-8DAE-353DA46B25AB}" srcOrd="1" destOrd="0" presId="urn:microsoft.com/office/officeart/2005/8/layout/hList1"/>
    <dgm:cxn modelId="{9B8098A0-8B93-413A-A7A5-C4E06DE679CC}" type="presParOf" srcId="{76855D40-ED2B-40CB-89D7-7C6421EC9F93}" destId="{D7E883BD-7832-48E9-A9CC-4D3D13611720}" srcOrd="2" destOrd="0" presId="urn:microsoft.com/office/officeart/2005/8/layout/hList1"/>
    <dgm:cxn modelId="{554EE6DA-1D9D-43B0-B779-250A9096FA49}" type="presParOf" srcId="{D7E883BD-7832-48E9-A9CC-4D3D13611720}" destId="{6D4C820F-A833-40E2-90D7-CEE6351CCAE2}" srcOrd="0" destOrd="0" presId="urn:microsoft.com/office/officeart/2005/8/layout/hList1"/>
    <dgm:cxn modelId="{BBEBC8CC-54AA-43C5-A2DC-40D9C4500F48}" type="presParOf" srcId="{D7E883BD-7832-48E9-A9CC-4D3D13611720}" destId="{CC7CF254-9D1D-4B73-B914-28E3029CDC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69294-5816-4183-868E-A6CA28DCA406}">
      <dsp:nvSpPr>
        <dsp:cNvPr id="0" name=""/>
        <dsp:cNvSpPr/>
      </dsp:nvSpPr>
      <dsp:spPr>
        <a:xfrm>
          <a:off x="0" y="-123061"/>
          <a:ext cx="2934719" cy="575652"/>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Part A</a:t>
          </a:r>
        </a:p>
      </dsp:txBody>
      <dsp:txXfrm>
        <a:off x="0" y="-123061"/>
        <a:ext cx="2934719" cy="575652"/>
      </dsp:txXfrm>
    </dsp:sp>
    <dsp:sp modelId="{0F692A4D-8BB1-40CB-8020-A35BFE11D353}">
      <dsp:nvSpPr>
        <dsp:cNvPr id="0" name=""/>
        <dsp:cNvSpPr/>
      </dsp:nvSpPr>
      <dsp:spPr>
        <a:xfrm>
          <a:off x="4733" y="417094"/>
          <a:ext cx="2934719" cy="2196000"/>
        </a:xfrm>
        <a:prstGeom prst="rect">
          <a:avLst/>
        </a:prstGeom>
        <a:solidFill>
          <a:srgbClr val="CDE1EB">
            <a:alpha val="89804"/>
          </a:srgbClr>
        </a:solidFill>
        <a:ln w="12700" cap="flat" cmpd="sng" algn="ctr">
          <a:solidFill>
            <a:srgbClr val="CDE1E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2400"/>
            </a:spcAft>
            <a:buChar char="•"/>
          </a:pPr>
          <a:r>
            <a:rPr lang="en-US" sz="2000" b="0" kern="1200" dirty="0"/>
            <a:t>Covers inpatient hospital, skilled nursing facility care and home health care. </a:t>
          </a:r>
          <a:endParaRPr lang="en-US" sz="2000" kern="1200" dirty="0"/>
        </a:p>
        <a:p>
          <a:pPr marL="228600" lvl="1" indent="-228600" algn="l" defTabSz="889000">
            <a:lnSpc>
              <a:spcPct val="90000"/>
            </a:lnSpc>
            <a:spcBef>
              <a:spcPct val="0"/>
            </a:spcBef>
            <a:spcAft>
              <a:spcPts val="2400"/>
            </a:spcAft>
            <a:buChar char="•"/>
          </a:pPr>
          <a:r>
            <a:rPr lang="en-US" sz="2000" b="1" kern="1200" dirty="0"/>
            <a:t>No cost for most</a:t>
          </a:r>
        </a:p>
      </dsp:txBody>
      <dsp:txXfrm>
        <a:off x="4733" y="417094"/>
        <a:ext cx="2934719" cy="2196000"/>
      </dsp:txXfrm>
    </dsp:sp>
    <dsp:sp modelId="{6D4C820F-A833-40E2-90D7-CEE6351CCAE2}">
      <dsp:nvSpPr>
        <dsp:cNvPr id="0" name=""/>
        <dsp:cNvSpPr/>
      </dsp:nvSpPr>
      <dsp:spPr>
        <a:xfrm>
          <a:off x="3349912" y="0"/>
          <a:ext cx="2931853" cy="569823"/>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Part B</a:t>
          </a:r>
        </a:p>
      </dsp:txBody>
      <dsp:txXfrm>
        <a:off x="3349912" y="0"/>
        <a:ext cx="2931853" cy="569823"/>
      </dsp:txXfrm>
    </dsp:sp>
    <dsp:sp modelId="{CC7CF254-9D1D-4B73-B914-28E3029CDC3E}">
      <dsp:nvSpPr>
        <dsp:cNvPr id="0" name=""/>
        <dsp:cNvSpPr/>
      </dsp:nvSpPr>
      <dsp:spPr>
        <a:xfrm>
          <a:off x="3349912" y="569823"/>
          <a:ext cx="2931853" cy="188762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ts val="2400"/>
            </a:spcAft>
            <a:buChar char="•"/>
          </a:pPr>
          <a:r>
            <a:rPr lang="en-US" sz="2000" b="0" kern="1200" dirty="0"/>
            <a:t>Covers most doctors' bills, as well as some medical services and supplies. </a:t>
          </a:r>
          <a:endParaRPr lang="en-US" sz="2000" kern="1200" dirty="0"/>
        </a:p>
        <a:p>
          <a:pPr marL="228600" lvl="1" indent="-228600" algn="l" defTabSz="889000">
            <a:lnSpc>
              <a:spcPct val="90000"/>
            </a:lnSpc>
            <a:spcBef>
              <a:spcPct val="0"/>
            </a:spcBef>
            <a:spcAft>
              <a:spcPts val="2400"/>
            </a:spcAft>
            <a:buChar char="•"/>
          </a:pPr>
          <a:r>
            <a:rPr lang="en-US" sz="2000" b="1" kern="1200" dirty="0"/>
            <a:t>Monthly premium</a:t>
          </a:r>
        </a:p>
      </dsp:txBody>
      <dsp:txXfrm>
        <a:off x="3349912" y="569823"/>
        <a:ext cx="2931853" cy="188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69294-5816-4183-868E-A6CA28DCA406}">
      <dsp:nvSpPr>
        <dsp:cNvPr id="0" name=""/>
        <dsp:cNvSpPr/>
      </dsp:nvSpPr>
      <dsp:spPr>
        <a:xfrm>
          <a:off x="55768" y="-285282"/>
          <a:ext cx="2885654" cy="5734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Part C</a:t>
          </a:r>
        </a:p>
      </dsp:txBody>
      <dsp:txXfrm>
        <a:off x="55768" y="-285282"/>
        <a:ext cx="2885654" cy="573468"/>
      </dsp:txXfrm>
    </dsp:sp>
    <dsp:sp modelId="{0F692A4D-8BB1-40CB-8020-A35BFE11D353}">
      <dsp:nvSpPr>
        <dsp:cNvPr id="0" name=""/>
        <dsp:cNvSpPr/>
      </dsp:nvSpPr>
      <dsp:spPr>
        <a:xfrm>
          <a:off x="3797" y="285282"/>
          <a:ext cx="2989595" cy="29718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2400"/>
            </a:spcAft>
            <a:buChar char="•"/>
          </a:pPr>
          <a:r>
            <a:rPr lang="en-US" sz="1800" kern="1200" dirty="0"/>
            <a:t>Medicare Advantage Plans offered by private companies provide all Part A and Part B benefits. Most include Part D. </a:t>
          </a:r>
        </a:p>
        <a:p>
          <a:pPr marL="171450" lvl="1" indent="-171450" algn="l" defTabSz="800100">
            <a:lnSpc>
              <a:spcPct val="90000"/>
            </a:lnSpc>
            <a:spcBef>
              <a:spcPct val="0"/>
            </a:spcBef>
            <a:spcAft>
              <a:spcPts val="2400"/>
            </a:spcAft>
            <a:buChar char="•"/>
          </a:pPr>
          <a:r>
            <a:rPr lang="en-US" sz="1800" kern="1200" dirty="0"/>
            <a:t>Normally not necessary if enrolled in FEHB.</a:t>
          </a:r>
        </a:p>
        <a:p>
          <a:pPr marL="171450" lvl="1" indent="-171450" algn="l" defTabSz="800100">
            <a:lnSpc>
              <a:spcPct val="90000"/>
            </a:lnSpc>
            <a:spcBef>
              <a:spcPct val="0"/>
            </a:spcBef>
            <a:spcAft>
              <a:spcPts val="2400"/>
            </a:spcAft>
            <a:buChar char="•"/>
          </a:pPr>
          <a:r>
            <a:rPr lang="en-US" sz="1800" b="1" kern="1200" dirty="0"/>
            <a:t>Monthly premium.</a:t>
          </a:r>
          <a:endParaRPr lang="en-US" sz="1800" kern="1200" dirty="0"/>
        </a:p>
      </dsp:txBody>
      <dsp:txXfrm>
        <a:off x="3797" y="285282"/>
        <a:ext cx="2989595" cy="2971800"/>
      </dsp:txXfrm>
    </dsp:sp>
    <dsp:sp modelId="{6D4C820F-A833-40E2-90D7-CEE6351CCAE2}">
      <dsp:nvSpPr>
        <dsp:cNvPr id="0" name=""/>
        <dsp:cNvSpPr/>
      </dsp:nvSpPr>
      <dsp:spPr>
        <a:xfrm>
          <a:off x="3397019" y="-283830"/>
          <a:ext cx="2885654" cy="567660"/>
        </a:xfrm>
        <a:prstGeom prst="rect">
          <a:avLst/>
        </a:prstGeom>
        <a:gradFill rotWithShape="0">
          <a:gsLst>
            <a:gs pos="0">
              <a:schemeClr val="accent4">
                <a:hueOff val="-1714266"/>
                <a:satOff val="14520"/>
                <a:lumOff val="-6274"/>
                <a:alphaOff val="0"/>
                <a:satMod val="103000"/>
                <a:lumMod val="102000"/>
                <a:tint val="94000"/>
              </a:schemeClr>
            </a:gs>
            <a:gs pos="50000">
              <a:schemeClr val="accent4">
                <a:hueOff val="-1714266"/>
                <a:satOff val="14520"/>
                <a:lumOff val="-6274"/>
                <a:alphaOff val="0"/>
                <a:satMod val="110000"/>
                <a:lumMod val="100000"/>
                <a:shade val="100000"/>
              </a:schemeClr>
            </a:gs>
            <a:gs pos="100000">
              <a:schemeClr val="accent4">
                <a:hueOff val="-1714266"/>
                <a:satOff val="14520"/>
                <a:lumOff val="-6274"/>
                <a:alphaOff val="0"/>
                <a:lumMod val="99000"/>
                <a:satMod val="120000"/>
                <a:shade val="78000"/>
              </a:schemeClr>
            </a:gs>
          </a:gsLst>
          <a:lin ang="5400000" scaled="0"/>
        </a:gradFill>
        <a:ln w="6350" cap="flat" cmpd="sng" algn="ctr">
          <a:solidFill>
            <a:schemeClr val="accent4">
              <a:hueOff val="-1714266"/>
              <a:satOff val="14520"/>
              <a:lumOff val="-62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Part D</a:t>
          </a:r>
        </a:p>
      </dsp:txBody>
      <dsp:txXfrm>
        <a:off x="3397019" y="-283830"/>
        <a:ext cx="2885654" cy="567660"/>
      </dsp:txXfrm>
    </dsp:sp>
    <dsp:sp modelId="{CC7CF254-9D1D-4B73-B914-28E3029CDC3E}">
      <dsp:nvSpPr>
        <dsp:cNvPr id="0" name=""/>
        <dsp:cNvSpPr/>
      </dsp:nvSpPr>
      <dsp:spPr>
        <a:xfrm>
          <a:off x="3400279" y="175775"/>
          <a:ext cx="2885654" cy="2971800"/>
        </a:xfrm>
        <a:prstGeom prst="rect">
          <a:avLst/>
        </a:prstGeom>
        <a:solidFill>
          <a:schemeClr val="accent4">
            <a:tint val="40000"/>
            <a:alpha val="90000"/>
            <a:hueOff val="-1691362"/>
            <a:satOff val="9469"/>
            <a:lumOff val="-956"/>
            <a:alphaOff val="0"/>
          </a:schemeClr>
        </a:solidFill>
        <a:ln w="6350" cap="flat" cmpd="sng" algn="ctr">
          <a:solidFill>
            <a:schemeClr val="accent4">
              <a:tint val="40000"/>
              <a:alpha val="90000"/>
              <a:hueOff val="-1691362"/>
              <a:satOff val="9469"/>
              <a:lumOff val="-95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ts val="2400"/>
            </a:spcAft>
            <a:buChar char="•"/>
          </a:pPr>
          <a:r>
            <a:rPr lang="en-US" sz="2000" b="0" kern="1200" dirty="0"/>
            <a:t>Prescription drug coverage. </a:t>
          </a:r>
          <a:endParaRPr lang="en-US" sz="2000" kern="1200" dirty="0"/>
        </a:p>
        <a:p>
          <a:pPr marL="228600" lvl="1" indent="-228600" algn="l" defTabSz="889000" rtl="0">
            <a:lnSpc>
              <a:spcPct val="90000"/>
            </a:lnSpc>
            <a:spcBef>
              <a:spcPct val="0"/>
            </a:spcBef>
            <a:spcAft>
              <a:spcPts val="2400"/>
            </a:spcAft>
            <a:buChar char="•"/>
          </a:pPr>
          <a:r>
            <a:rPr lang="en-US" sz="2000" kern="1200" dirty="0"/>
            <a:t>Normally not necessary if enrolled in FEHB.</a:t>
          </a:r>
        </a:p>
        <a:p>
          <a:pPr marL="228600" lvl="1" indent="-228600" algn="l" defTabSz="889000" rtl="0">
            <a:lnSpc>
              <a:spcPct val="90000"/>
            </a:lnSpc>
            <a:spcBef>
              <a:spcPct val="0"/>
            </a:spcBef>
            <a:spcAft>
              <a:spcPts val="2400"/>
            </a:spcAft>
            <a:buChar char="•"/>
          </a:pPr>
          <a:r>
            <a:rPr lang="en-US" sz="2000" b="1" kern="1200" dirty="0"/>
            <a:t>Monthly premium.</a:t>
          </a:r>
          <a:endParaRPr lang="en-US" sz="2000" kern="1200" dirty="0"/>
        </a:p>
      </dsp:txBody>
      <dsp:txXfrm>
        <a:off x="3400279" y="175775"/>
        <a:ext cx="2885654" cy="2971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446" tIns="46223" rIns="92446" bIns="46223" rtlCol="0"/>
          <a:lstStyle>
            <a:lvl1pPr algn="r">
              <a:defRPr sz="1200"/>
            </a:lvl1pPr>
          </a:lstStyle>
          <a:p>
            <a:fld id="{318EBD02-FB25-4B1A-9548-4545E7F27AB6}" type="datetimeFigureOut">
              <a:rPr lang="en-US" smtClean="0"/>
              <a:t>9/28/2023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3115EB10-CE32-4C94-854E-C6E0F82EEE00}" type="slidenum">
              <a:rPr lang="en-US" smtClean="0"/>
              <a:t>‹#›</a:t>
            </a:fld>
            <a:endParaRPr lang="en-US"/>
          </a:p>
        </p:txBody>
      </p:sp>
    </p:spTree>
    <p:extLst>
      <p:ext uri="{BB962C8B-B14F-4D97-AF65-F5344CB8AC3E}">
        <p14:creationId xmlns:p14="http://schemas.microsoft.com/office/powerpoint/2010/main" val="193831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a:t>
            </a:fld>
            <a:endParaRPr lang="en-US"/>
          </a:p>
        </p:txBody>
      </p:sp>
    </p:spTree>
    <p:extLst>
      <p:ext uri="{BB962C8B-B14F-4D97-AF65-F5344CB8AC3E}">
        <p14:creationId xmlns:p14="http://schemas.microsoft.com/office/powerpoint/2010/main" val="205287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10</a:t>
            </a:fld>
            <a:endParaRPr lang="en-US" dirty="0"/>
          </a:p>
        </p:txBody>
      </p:sp>
    </p:spTree>
    <p:extLst>
      <p:ext uri="{BB962C8B-B14F-4D97-AF65-F5344CB8AC3E}">
        <p14:creationId xmlns:p14="http://schemas.microsoft.com/office/powerpoint/2010/main" val="413154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11</a:t>
            </a:fld>
            <a:endParaRPr lang="en-US" dirty="0"/>
          </a:p>
        </p:txBody>
      </p:sp>
    </p:spTree>
    <p:extLst>
      <p:ext uri="{BB962C8B-B14F-4D97-AF65-F5344CB8AC3E}">
        <p14:creationId xmlns:p14="http://schemas.microsoft.com/office/powerpoint/2010/main" val="122186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wait until your full retirement age or some people will collect Social Security at age 62 but their full retirement age is 66.</a:t>
            </a:r>
          </a:p>
          <a:p>
            <a:endParaRPr lang="en-US" baseline="0" dirty="0"/>
          </a:p>
          <a:p>
            <a:r>
              <a:rPr lang="en-US" baseline="0" dirty="0"/>
              <a:t>At 62 it will be $750 and it will only gradually increase due to cost of living.</a:t>
            </a:r>
          </a:p>
          <a:p>
            <a:r>
              <a:rPr lang="en-US" baseline="0" dirty="0"/>
              <a:t>Had you wait until age 70, your benefit would have started at $1,320.</a:t>
            </a:r>
          </a:p>
          <a:p>
            <a:endParaRPr lang="en-US" baseline="0" dirty="0"/>
          </a:p>
          <a:p>
            <a:r>
              <a:rPr lang="en-US" b="1" baseline="0" dirty="0"/>
              <a:t>Its all depends on what your financial situation and when you want to collect Social Security.</a:t>
            </a:r>
          </a:p>
          <a:p>
            <a:endParaRPr lang="en-US" b="1" baseline="0" dirty="0"/>
          </a:p>
          <a:p>
            <a:r>
              <a:rPr lang="en-US" b="1" baseline="0" dirty="0"/>
              <a:t>For FERS EE’s: Please keep in mind whatever you decide your FERS Supplement will STOP at age 62.</a:t>
            </a:r>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12</a:t>
            </a:fld>
            <a:endParaRPr lang="en-US" dirty="0"/>
          </a:p>
        </p:txBody>
      </p:sp>
    </p:spTree>
    <p:extLst>
      <p:ext uri="{BB962C8B-B14F-4D97-AF65-F5344CB8AC3E}">
        <p14:creationId xmlns:p14="http://schemas.microsoft.com/office/powerpoint/2010/main" val="186420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13</a:t>
            </a:fld>
            <a:endParaRPr lang="en-US"/>
          </a:p>
        </p:txBody>
      </p:sp>
    </p:spTree>
    <p:extLst>
      <p:ext uri="{BB962C8B-B14F-4D97-AF65-F5344CB8AC3E}">
        <p14:creationId xmlns:p14="http://schemas.microsoft.com/office/powerpoint/2010/main" val="346707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9893DF42-FAAF-46A4-B69F-6F202556BCDB}" type="slidenum">
              <a:rPr lang="en-US" smtClean="0"/>
              <a:t>14</a:t>
            </a:fld>
            <a:endParaRPr lang="en-US" dirty="0"/>
          </a:p>
        </p:txBody>
      </p:sp>
    </p:spTree>
    <p:extLst>
      <p:ext uri="{BB962C8B-B14F-4D97-AF65-F5344CB8AC3E}">
        <p14:creationId xmlns:p14="http://schemas.microsoft.com/office/powerpoint/2010/main" val="174125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a:latin typeface="Arial" charset="0"/>
              <a:ea typeface="ヒラギノ角ゴ Pro W3" pitchFamily="1" charset="-128"/>
            </a:endParaRPr>
          </a:p>
        </p:txBody>
      </p:sp>
      <p:sp>
        <p:nvSpPr>
          <p:cNvPr id="4" name="Slide Number Placeholder 3"/>
          <p:cNvSpPr>
            <a:spLocks noGrp="1"/>
          </p:cNvSpPr>
          <p:nvPr>
            <p:ph type="sldNum" sz="quarter" idx="10"/>
          </p:nvPr>
        </p:nvSpPr>
        <p:spPr/>
        <p:txBody>
          <a:bodyPr/>
          <a:lstStyle/>
          <a:p>
            <a:pPr>
              <a:defRPr/>
            </a:pPr>
            <a:fld id="{8757EDC1-1F33-445D-824F-BE4C4D0146E6}" type="slidenum">
              <a:rPr lang="en-US" altLang="en-US" smtClean="0"/>
              <a:pPr>
                <a:defRPr/>
              </a:pPr>
              <a:t>15</a:t>
            </a:fld>
            <a:endParaRPr lang="en-US" altLang="en-US" dirty="0"/>
          </a:p>
        </p:txBody>
      </p:sp>
    </p:spTree>
    <p:extLst>
      <p:ext uri="{BB962C8B-B14F-4D97-AF65-F5344CB8AC3E}">
        <p14:creationId xmlns:p14="http://schemas.microsoft.com/office/powerpoint/2010/main" val="3207980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dirty="0">
              <a:latin typeface="Arial" charset="0"/>
              <a:ea typeface="ヒラギノ角ゴ Pro W3" pitchFamily="1" charset="-128"/>
            </a:endParaRPr>
          </a:p>
        </p:txBody>
      </p:sp>
      <p:sp>
        <p:nvSpPr>
          <p:cNvPr id="4" name="Slide Number Placeholder 3"/>
          <p:cNvSpPr>
            <a:spLocks noGrp="1"/>
          </p:cNvSpPr>
          <p:nvPr>
            <p:ph type="sldNum" sz="quarter" idx="10"/>
          </p:nvPr>
        </p:nvSpPr>
        <p:spPr/>
        <p:txBody>
          <a:bodyPr/>
          <a:lstStyle/>
          <a:p>
            <a:pPr>
              <a:defRPr/>
            </a:pPr>
            <a:fld id="{8757EDC1-1F33-445D-824F-BE4C4D0146E6}" type="slidenum">
              <a:rPr lang="en-US" altLang="en-US" smtClean="0"/>
              <a:pPr>
                <a:defRPr/>
              </a:pPr>
              <a:t>16</a:t>
            </a:fld>
            <a:endParaRPr lang="en-US" altLang="en-US" dirty="0"/>
          </a:p>
        </p:txBody>
      </p:sp>
    </p:spTree>
    <p:extLst>
      <p:ext uri="{BB962C8B-B14F-4D97-AF65-F5344CB8AC3E}">
        <p14:creationId xmlns:p14="http://schemas.microsoft.com/office/powerpoint/2010/main" val="158848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17</a:t>
            </a:fld>
            <a:endParaRPr lang="en-US"/>
          </a:p>
        </p:txBody>
      </p:sp>
    </p:spTree>
    <p:extLst>
      <p:ext uri="{BB962C8B-B14F-4D97-AF65-F5344CB8AC3E}">
        <p14:creationId xmlns:p14="http://schemas.microsoft.com/office/powerpoint/2010/main" val="395586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18</a:t>
            </a:fld>
            <a:endParaRPr lang="en-US"/>
          </a:p>
        </p:txBody>
      </p:sp>
    </p:spTree>
    <p:extLst>
      <p:ext uri="{BB962C8B-B14F-4D97-AF65-F5344CB8AC3E}">
        <p14:creationId xmlns:p14="http://schemas.microsoft.com/office/powerpoint/2010/main" val="398475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19</a:t>
            </a:fld>
            <a:endParaRPr lang="en-US"/>
          </a:p>
        </p:txBody>
      </p:sp>
    </p:spTree>
    <p:extLst>
      <p:ext uri="{BB962C8B-B14F-4D97-AF65-F5344CB8AC3E}">
        <p14:creationId xmlns:p14="http://schemas.microsoft.com/office/powerpoint/2010/main" val="282923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2</a:t>
            </a:fld>
            <a:endParaRPr lang="en-US"/>
          </a:p>
        </p:txBody>
      </p:sp>
    </p:spTree>
    <p:extLst>
      <p:ext uri="{BB962C8B-B14F-4D97-AF65-F5344CB8AC3E}">
        <p14:creationId xmlns:p14="http://schemas.microsoft.com/office/powerpoint/2010/main" val="31146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3</a:t>
            </a:fld>
            <a:endParaRPr lang="en-US"/>
          </a:p>
        </p:txBody>
      </p:sp>
    </p:spTree>
    <p:extLst>
      <p:ext uri="{BB962C8B-B14F-4D97-AF65-F5344CB8AC3E}">
        <p14:creationId xmlns:p14="http://schemas.microsoft.com/office/powerpoint/2010/main" val="105024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4</a:t>
            </a:fld>
            <a:endParaRPr lang="en-US"/>
          </a:p>
        </p:txBody>
      </p:sp>
    </p:spTree>
    <p:extLst>
      <p:ext uri="{BB962C8B-B14F-4D97-AF65-F5344CB8AC3E}">
        <p14:creationId xmlns:p14="http://schemas.microsoft.com/office/powerpoint/2010/main" val="194678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5</a:t>
            </a:fld>
            <a:endParaRPr lang="en-US"/>
          </a:p>
        </p:txBody>
      </p:sp>
    </p:spTree>
    <p:extLst>
      <p:ext uri="{BB962C8B-B14F-4D97-AF65-F5344CB8AC3E}">
        <p14:creationId xmlns:p14="http://schemas.microsoft.com/office/powerpoint/2010/main" val="274944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6</a:t>
            </a:fld>
            <a:endParaRPr lang="en-US"/>
          </a:p>
        </p:txBody>
      </p:sp>
    </p:spTree>
    <p:extLst>
      <p:ext uri="{BB962C8B-B14F-4D97-AF65-F5344CB8AC3E}">
        <p14:creationId xmlns:p14="http://schemas.microsoft.com/office/powerpoint/2010/main" val="405483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7</a:t>
            </a:fld>
            <a:endParaRPr lang="en-US"/>
          </a:p>
        </p:txBody>
      </p:sp>
    </p:spTree>
    <p:extLst>
      <p:ext uri="{BB962C8B-B14F-4D97-AF65-F5344CB8AC3E}">
        <p14:creationId xmlns:p14="http://schemas.microsoft.com/office/powerpoint/2010/main" val="6976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15EB10-CE32-4C94-854E-C6E0F82EEE00}" type="slidenum">
              <a:rPr lang="en-US" smtClean="0"/>
              <a:t>8</a:t>
            </a:fld>
            <a:endParaRPr lang="en-US"/>
          </a:p>
        </p:txBody>
      </p:sp>
    </p:spTree>
    <p:extLst>
      <p:ext uri="{BB962C8B-B14F-4D97-AF65-F5344CB8AC3E}">
        <p14:creationId xmlns:p14="http://schemas.microsoft.com/office/powerpoint/2010/main" val="387952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9</a:t>
            </a:fld>
            <a:endParaRPr lang="en-US" dirty="0"/>
          </a:p>
        </p:txBody>
      </p:sp>
    </p:spTree>
    <p:extLst>
      <p:ext uri="{BB962C8B-B14F-4D97-AF65-F5344CB8AC3E}">
        <p14:creationId xmlns:p14="http://schemas.microsoft.com/office/powerpoint/2010/main" val="3467070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6779" y="1025525"/>
            <a:ext cx="222762"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046" y="1025525"/>
            <a:ext cx="222762"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1092" y="6074261"/>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8611" y="1025525"/>
            <a:ext cx="598808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8650" y="3263900"/>
            <a:ext cx="5988050"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8611" y="4657726"/>
            <a:ext cx="5988050"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5267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1" name="Object 10"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0" name="Rectangle 9"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199" b="1">
              <a:solidFill>
                <a:prstClr val="white"/>
              </a:solidFill>
              <a:sym typeface="Rockwell" panose="02060603020205020403" pitchFamily="18" charset="0"/>
            </a:endParaRPr>
          </a:p>
        </p:txBody>
      </p:sp>
      <p:sp>
        <p:nvSpPr>
          <p:cNvPr id="2" name="Title 1"/>
          <p:cNvSpPr>
            <a:spLocks noGrp="1"/>
          </p:cNvSpPr>
          <p:nvPr>
            <p:ph type="title" hasCustomPrompt="1"/>
          </p:nvPr>
        </p:nvSpPr>
        <p:spPr>
          <a:xfrm>
            <a:off x="1934432" y="1354040"/>
            <a:ext cx="5027890" cy="3286925"/>
          </a:xfrm>
        </p:spPr>
        <p:txBody>
          <a:bodyPr anchor="ctr">
            <a:normAutofit/>
          </a:bodyPr>
          <a:lstStyle>
            <a:lvl1pPr>
              <a:defRPr sz="3199">
                <a:solidFill>
                  <a:srgbClr val="005A92"/>
                </a:solidFill>
                <a:latin typeface="Arial" panose="020B0604020202020204" pitchFamily="34" charset="0"/>
                <a:cs typeface="Arial" panose="020B0604020202020204" pitchFamily="34" charset="0"/>
              </a:defRPr>
            </a:lvl1pPr>
          </a:lstStyle>
          <a:p>
            <a:r>
              <a:rPr lang="en-US" dirty="0"/>
              <a:t>Click to add section title</a:t>
            </a:r>
          </a:p>
        </p:txBody>
      </p:sp>
      <p:sp>
        <p:nvSpPr>
          <p:cNvPr id="8" name="Rectangle 7">
            <a:extLst>
              <a:ext uri="{FF2B5EF4-FFF2-40B4-BE49-F238E27FC236}">
                <a16:creationId xmlns:a16="http://schemas.microsoft.com/office/drawing/2014/main" id="{3273EB3B-0AE2-7A48-BF35-D1CF1DB27874}"/>
              </a:ext>
            </a:extLst>
          </p:cNvPr>
          <p:cNvSpPr/>
          <p:nvPr/>
        </p:nvSpPr>
        <p:spPr bwMode="blackWhite">
          <a:xfrm>
            <a:off x="7139039" y="1354039"/>
            <a:ext cx="5049785" cy="3286926"/>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9" name="Rectangle 8">
            <a:extLst>
              <a:ext uri="{FF2B5EF4-FFF2-40B4-BE49-F238E27FC236}">
                <a16:creationId xmlns:a16="http://schemas.microsoft.com/office/drawing/2014/main" id="{D3C73678-BC25-BB4A-A678-83DD136C7174}"/>
              </a:ext>
            </a:extLst>
          </p:cNvPr>
          <p:cNvSpPr/>
          <p:nvPr/>
        </p:nvSpPr>
        <p:spPr bwMode="blackWhite">
          <a:xfrm>
            <a:off x="-2" y="1354039"/>
            <a:ext cx="1753497" cy="3286926"/>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15" name="Rectangle 14"/>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6" name="Rectangle 15"/>
          <p:cNvSpPr>
            <a:spLocks noChangeArrowheads="1"/>
          </p:cNvSpPr>
          <p:nvPr/>
        </p:nvSpPr>
        <p:spPr bwMode="auto">
          <a:xfrm>
            <a:off x="0" y="6129162"/>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dirty="0">
              <a:solidFill>
                <a:srgbClr val="5594C6"/>
              </a:solidFill>
              <a:ea typeface="ＭＳ Ｐゴシック" pitchFamily="34" charset="-128"/>
              <a:cs typeface="Arial" charset="0"/>
            </a:endParaRPr>
          </a:p>
        </p:txBody>
      </p:sp>
      <p:pic>
        <p:nvPicPr>
          <p:cNvPr id="1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a:extLst>
              <a:ext uri="{FF2B5EF4-FFF2-40B4-BE49-F238E27FC236}">
                <a16:creationId xmlns:a16="http://schemas.microsoft.com/office/drawing/2014/main" id="{D90075E3-1342-4A31-87F7-EBF9CE8642D1}"/>
              </a:ext>
            </a:extLst>
          </p:cNvPr>
          <p:cNvSpPr txBox="1">
            <a:spLocks noChangeArrowheads="1"/>
          </p:cNvSpPr>
          <p:nvPr/>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14" name="Date Placeholder 3">
            <a:extLst>
              <a:ext uri="{FF2B5EF4-FFF2-40B4-BE49-F238E27FC236}">
                <a16:creationId xmlns:a16="http://schemas.microsoft.com/office/drawing/2014/main" id="{47039C9C-1991-4847-86E2-B2D03412002A}"/>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36AC9ACD-49E1-4221-9447-633129633BB5}" type="datetime1">
              <a:rPr lang="en-US" smtClean="0"/>
              <a:t>9/28/2023</a:t>
            </a:fld>
            <a:endParaRPr lang="en-US" dirty="0"/>
          </a:p>
        </p:txBody>
      </p:sp>
      <p:sp>
        <p:nvSpPr>
          <p:cNvPr id="3" name="Text Box 44">
            <a:extLst>
              <a:ext uri="{FF2B5EF4-FFF2-40B4-BE49-F238E27FC236}">
                <a16:creationId xmlns:a16="http://schemas.microsoft.com/office/drawing/2014/main" id="{91485233-A07F-DC06-A2CA-4DBE5D3BE2F2}"/>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Tree>
    <p:extLst>
      <p:ext uri="{BB962C8B-B14F-4D97-AF65-F5344CB8AC3E}">
        <p14:creationId xmlns:p14="http://schemas.microsoft.com/office/powerpoint/2010/main" val="130244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71378" y="978746"/>
            <a:ext cx="10512862" cy="4847719"/>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dirty="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4">
            <a:extLst>
              <a:ext uri="{FF2B5EF4-FFF2-40B4-BE49-F238E27FC236}">
                <a16:creationId xmlns:a16="http://schemas.microsoft.com/office/drawing/2014/main" id="{7BA6CDE4-BAD8-4A6E-B15A-40826D6201F6}"/>
              </a:ext>
            </a:extLst>
          </p:cNvPr>
          <p:cNvSpPr txBox="1">
            <a:spLocks noChangeArrowheads="1"/>
          </p:cNvSpPr>
          <p:nvPr/>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19" name="Date Placeholder 3">
            <a:extLst>
              <a:ext uri="{FF2B5EF4-FFF2-40B4-BE49-F238E27FC236}">
                <a16:creationId xmlns:a16="http://schemas.microsoft.com/office/drawing/2014/main" id="{73D24AA3-A9AA-470F-A46C-C3622B249945}"/>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4573753D-CBA6-493D-87FE-0C3BED4159A0}" type="datetime1">
              <a:rPr lang="en-US" smtClean="0"/>
              <a:t>9/28/2023</a:t>
            </a:fld>
            <a:endParaRPr lang="en-US" dirty="0"/>
          </a:p>
        </p:txBody>
      </p:sp>
      <p:sp>
        <p:nvSpPr>
          <p:cNvPr id="4" name="Text Box 44">
            <a:extLst>
              <a:ext uri="{FF2B5EF4-FFF2-40B4-BE49-F238E27FC236}">
                <a16:creationId xmlns:a16="http://schemas.microsoft.com/office/drawing/2014/main" id="{00EF32B1-A307-AD5B-8939-5C3CFC32B84C}"/>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pic>
        <p:nvPicPr>
          <p:cNvPr id="5" name="Picture 4">
            <a:extLst>
              <a:ext uri="{FF2B5EF4-FFF2-40B4-BE49-F238E27FC236}">
                <a16:creationId xmlns:a16="http://schemas.microsoft.com/office/drawing/2014/main" id="{69B06904-B14A-5A02-6E17-CCA76833D078}"/>
              </a:ext>
            </a:extLst>
          </p:cNvPr>
          <p:cNvPicPr>
            <a:picLocks noChangeAspect="1"/>
          </p:cNvPicPr>
          <p:nvPr userDrawn="1"/>
        </p:nvPicPr>
        <p:blipFill>
          <a:blip r:embed="rId7"/>
          <a:stretch>
            <a:fillRect/>
          </a:stretch>
        </p:blipFill>
        <p:spPr>
          <a:xfrm>
            <a:off x="433603" y="301543"/>
            <a:ext cx="3060457" cy="341406"/>
          </a:xfrm>
          <a:prstGeom prst="rect">
            <a:avLst/>
          </a:prstGeom>
        </p:spPr>
      </p:pic>
    </p:spTree>
    <p:extLst>
      <p:ext uri="{BB962C8B-B14F-4D97-AF65-F5344CB8AC3E}">
        <p14:creationId xmlns:p14="http://schemas.microsoft.com/office/powerpoint/2010/main" val="168950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71379" y="964768"/>
            <a:ext cx="5180251"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18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03989" y="964768"/>
            <a:ext cx="5180251"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18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0" name="Rectangle 9"/>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a:extLst>
              <a:ext uri="{FF2B5EF4-FFF2-40B4-BE49-F238E27FC236}">
                <a16:creationId xmlns:a16="http://schemas.microsoft.com/office/drawing/2014/main" id="{6780F277-7BC7-4EA2-B347-688862EDBA3E}"/>
              </a:ext>
            </a:extLst>
          </p:cNvPr>
          <p:cNvSpPr txBox="1">
            <a:spLocks noChangeArrowheads="1"/>
          </p:cNvSpPr>
          <p:nvPr/>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16" name="Date Placeholder 3">
            <a:extLst>
              <a:ext uri="{FF2B5EF4-FFF2-40B4-BE49-F238E27FC236}">
                <a16:creationId xmlns:a16="http://schemas.microsoft.com/office/drawing/2014/main" id="{6A0A4CCF-B58C-4EF2-B601-EE66FEB2C9A4}"/>
              </a:ext>
            </a:extLst>
          </p:cNvPr>
          <p:cNvSpPr>
            <a:spLocks noGrp="1"/>
          </p:cNvSpPr>
          <p:nvPr>
            <p:ph type="dt" sz="half" idx="10"/>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4B0CE080-3D2C-4F89-85BF-A1595E2EE3DD}" type="datetime1">
              <a:rPr lang="en-US" smtClean="0"/>
              <a:t>9/28/2023</a:t>
            </a:fld>
            <a:endParaRPr lang="en-US" dirty="0"/>
          </a:p>
        </p:txBody>
      </p:sp>
      <p:sp>
        <p:nvSpPr>
          <p:cNvPr id="5" name="Text Box 44">
            <a:extLst>
              <a:ext uri="{FF2B5EF4-FFF2-40B4-BE49-F238E27FC236}">
                <a16:creationId xmlns:a16="http://schemas.microsoft.com/office/drawing/2014/main" id="{C42388C8-03DE-AE05-58DA-5A5B9A11CB61}"/>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pic>
        <p:nvPicPr>
          <p:cNvPr id="6" name="Picture 5">
            <a:extLst>
              <a:ext uri="{FF2B5EF4-FFF2-40B4-BE49-F238E27FC236}">
                <a16:creationId xmlns:a16="http://schemas.microsoft.com/office/drawing/2014/main" id="{833975CD-05BE-19AD-1D9C-15A8D11B2808}"/>
              </a:ext>
            </a:extLst>
          </p:cNvPr>
          <p:cNvPicPr>
            <a:picLocks noChangeAspect="1"/>
          </p:cNvPicPr>
          <p:nvPr userDrawn="1"/>
        </p:nvPicPr>
        <p:blipFill>
          <a:blip r:embed="rId3"/>
          <a:stretch>
            <a:fillRect/>
          </a:stretch>
        </p:blipFill>
        <p:spPr>
          <a:xfrm>
            <a:off x="371378" y="258371"/>
            <a:ext cx="3060457" cy="341406"/>
          </a:xfrm>
          <a:prstGeom prst="rect">
            <a:avLst/>
          </a:prstGeom>
        </p:spPr>
      </p:pic>
    </p:spTree>
    <p:extLst>
      <p:ext uri="{BB962C8B-B14F-4D97-AF65-F5344CB8AC3E}">
        <p14:creationId xmlns:p14="http://schemas.microsoft.com/office/powerpoint/2010/main" val="423468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ot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12" name="Rectangle 11"/>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8E70-D75D-4D89-9E44-B6D546141388}"/>
              </a:ext>
            </a:extLst>
          </p:cNvPr>
          <p:cNvSpPr>
            <a:spLocks noGrp="1"/>
          </p:cNvSpPr>
          <p:nvPr>
            <p:ph idx="10" hasCustomPrompt="1"/>
          </p:nvPr>
        </p:nvSpPr>
        <p:spPr>
          <a:xfrm>
            <a:off x="837981" y="821887"/>
            <a:ext cx="10512862" cy="3326760"/>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dirty="0"/>
              <a:t>Click to enter item needing BOG vote</a:t>
            </a:r>
          </a:p>
        </p:txBody>
      </p:sp>
      <p:sp>
        <p:nvSpPr>
          <p:cNvPr id="4" name="TextBox 3">
            <a:extLst>
              <a:ext uri="{FF2B5EF4-FFF2-40B4-BE49-F238E27FC236}">
                <a16:creationId xmlns:a16="http://schemas.microsoft.com/office/drawing/2014/main" id="{87BECFAF-DC43-4C8C-8C01-6669D87FD05D}"/>
              </a:ext>
            </a:extLst>
          </p:cNvPr>
          <p:cNvSpPr txBox="1"/>
          <p:nvPr/>
        </p:nvSpPr>
        <p:spPr>
          <a:xfrm>
            <a:off x="837273" y="4352962"/>
            <a:ext cx="10512862" cy="707886"/>
          </a:xfrm>
          <a:prstGeom prst="rect">
            <a:avLst/>
          </a:prstGeom>
          <a:noFill/>
        </p:spPr>
        <p:txBody>
          <a:bodyPr wrap="square" rtlCol="0">
            <a:spAutoFit/>
          </a:bodyPr>
          <a:lstStyle/>
          <a:p>
            <a:pPr algn="ctr"/>
            <a:r>
              <a:rPr lang="en-US" sz="4000" b="1" dirty="0">
                <a:solidFill>
                  <a:srgbClr val="FF0000"/>
                </a:solidFill>
              </a:rPr>
              <a:t>Vote</a:t>
            </a:r>
          </a:p>
        </p:txBody>
      </p:sp>
      <p:sp>
        <p:nvSpPr>
          <p:cNvPr id="20" name="Text Box 44">
            <a:extLst>
              <a:ext uri="{FF2B5EF4-FFF2-40B4-BE49-F238E27FC236}">
                <a16:creationId xmlns:a16="http://schemas.microsoft.com/office/drawing/2014/main" id="{DA20077F-8BDF-420A-AFED-719207009010}"/>
              </a:ext>
            </a:extLst>
          </p:cNvPr>
          <p:cNvSpPr txBox="1">
            <a:spLocks noChangeArrowheads="1"/>
          </p:cNvSpPr>
          <p:nvPr/>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21" name="Date Placeholder 3">
            <a:extLst>
              <a:ext uri="{FF2B5EF4-FFF2-40B4-BE49-F238E27FC236}">
                <a16:creationId xmlns:a16="http://schemas.microsoft.com/office/drawing/2014/main" id="{00C52B8A-389F-452E-AC9B-D15864EF7408}"/>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EFAA6D40-BBC6-4713-807E-7DBBEA5F2B8A}" type="datetime1">
              <a:rPr lang="en-US" smtClean="0"/>
              <a:t>9/28/2023</a:t>
            </a:fld>
            <a:endParaRPr lang="en-US" dirty="0"/>
          </a:p>
        </p:txBody>
      </p:sp>
      <p:sp>
        <p:nvSpPr>
          <p:cNvPr id="2" name="TextBox 1">
            <a:extLst>
              <a:ext uri="{FF2B5EF4-FFF2-40B4-BE49-F238E27FC236}">
                <a16:creationId xmlns:a16="http://schemas.microsoft.com/office/drawing/2014/main" id="{144B3B36-A19C-E7BE-BD31-C85D0286B899}"/>
              </a:ext>
            </a:extLst>
          </p:cNvPr>
          <p:cNvSpPr txBox="1"/>
          <p:nvPr userDrawn="1"/>
        </p:nvSpPr>
        <p:spPr>
          <a:xfrm>
            <a:off x="837273" y="4352962"/>
            <a:ext cx="10512862" cy="707886"/>
          </a:xfrm>
          <a:prstGeom prst="rect">
            <a:avLst/>
          </a:prstGeom>
          <a:noFill/>
        </p:spPr>
        <p:txBody>
          <a:bodyPr wrap="square" rtlCol="0">
            <a:spAutoFit/>
          </a:bodyPr>
          <a:lstStyle/>
          <a:p>
            <a:pPr algn="ctr"/>
            <a:r>
              <a:rPr lang="en-US" sz="4000" b="1" dirty="0">
                <a:solidFill>
                  <a:srgbClr val="FF0000"/>
                </a:solidFill>
              </a:rPr>
              <a:t>Vote</a:t>
            </a:r>
          </a:p>
        </p:txBody>
      </p:sp>
      <p:sp>
        <p:nvSpPr>
          <p:cNvPr id="3" name="Text Box 44">
            <a:extLst>
              <a:ext uri="{FF2B5EF4-FFF2-40B4-BE49-F238E27FC236}">
                <a16:creationId xmlns:a16="http://schemas.microsoft.com/office/drawing/2014/main" id="{AFB66E46-73CC-7715-B85B-3ABC06889AF7}"/>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Tree>
    <p:extLst>
      <p:ext uri="{BB962C8B-B14F-4D97-AF65-F5344CB8AC3E}">
        <p14:creationId xmlns:p14="http://schemas.microsoft.com/office/powerpoint/2010/main" val="113139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6779" y="1025525"/>
            <a:ext cx="222762"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046" y="1025525"/>
            <a:ext cx="222762"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1092" y="6074261"/>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8611" y="1025525"/>
            <a:ext cx="598808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8650" y="3263900"/>
            <a:ext cx="5988050"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8611" y="4657726"/>
            <a:ext cx="5988050"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54705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ot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12" name="Rectangle 11"/>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8E70-D75D-4D89-9E44-B6D546141388}"/>
              </a:ext>
            </a:extLst>
          </p:cNvPr>
          <p:cNvSpPr>
            <a:spLocks noGrp="1"/>
          </p:cNvSpPr>
          <p:nvPr>
            <p:ph idx="10" hasCustomPrompt="1"/>
          </p:nvPr>
        </p:nvSpPr>
        <p:spPr>
          <a:xfrm>
            <a:off x="837981" y="821887"/>
            <a:ext cx="10512862" cy="3326760"/>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dirty="0"/>
              <a:t>Click to enter item needing BOG vote</a:t>
            </a:r>
          </a:p>
        </p:txBody>
      </p:sp>
      <p:sp>
        <p:nvSpPr>
          <p:cNvPr id="4" name="TextBox 3">
            <a:extLst>
              <a:ext uri="{FF2B5EF4-FFF2-40B4-BE49-F238E27FC236}">
                <a16:creationId xmlns:a16="http://schemas.microsoft.com/office/drawing/2014/main" id="{87BECFAF-DC43-4C8C-8C01-6669D87FD05D}"/>
              </a:ext>
            </a:extLst>
          </p:cNvPr>
          <p:cNvSpPr txBox="1"/>
          <p:nvPr userDrawn="1"/>
        </p:nvSpPr>
        <p:spPr>
          <a:xfrm>
            <a:off x="837273" y="4352962"/>
            <a:ext cx="10512862" cy="707886"/>
          </a:xfrm>
          <a:prstGeom prst="rect">
            <a:avLst/>
          </a:prstGeom>
          <a:noFill/>
        </p:spPr>
        <p:txBody>
          <a:bodyPr wrap="square" rtlCol="0">
            <a:spAutoFit/>
          </a:bodyPr>
          <a:lstStyle/>
          <a:p>
            <a:pPr algn="ctr"/>
            <a:r>
              <a:rPr lang="en-US" sz="4000" b="1" dirty="0">
                <a:solidFill>
                  <a:srgbClr val="FF0000"/>
                </a:solidFill>
              </a:rPr>
              <a:t>Vote</a:t>
            </a:r>
          </a:p>
        </p:txBody>
      </p:sp>
      <p:sp>
        <p:nvSpPr>
          <p:cNvPr id="20" name="Text Box 44">
            <a:extLst>
              <a:ext uri="{FF2B5EF4-FFF2-40B4-BE49-F238E27FC236}">
                <a16:creationId xmlns:a16="http://schemas.microsoft.com/office/drawing/2014/main" id="{DA20077F-8BDF-420A-AFED-719207009010}"/>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21" name="Date Placeholder 3">
            <a:extLst>
              <a:ext uri="{FF2B5EF4-FFF2-40B4-BE49-F238E27FC236}">
                <a16:creationId xmlns:a16="http://schemas.microsoft.com/office/drawing/2014/main" id="{00C52B8A-389F-452E-AC9B-D15864EF7408}"/>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8A235BB6-6425-4696-9C8D-956C7A7C817B}" type="datetime1">
              <a:rPr lang="en-US" smtClean="0"/>
              <a:t>9/28/2023</a:t>
            </a:fld>
            <a:endParaRPr lang="en-US" dirty="0"/>
          </a:p>
        </p:txBody>
      </p:sp>
    </p:spTree>
    <p:extLst>
      <p:ext uri="{BB962C8B-B14F-4D97-AF65-F5344CB8AC3E}">
        <p14:creationId xmlns:p14="http://schemas.microsoft.com/office/powerpoint/2010/main" val="321449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524000"/>
            <a:ext cx="10868369" cy="4572000"/>
          </a:xfrm>
        </p:spPr>
        <p:txBody>
          <a:bodyPr/>
          <a:lstStyle>
            <a:lvl1pPr>
              <a:defRPr sz="2400" b="0"/>
            </a:lvl1pPr>
            <a:lvl2pPr marL="801688" marR="0" indent="-344488" algn="l" defTabSz="912813" rtl="0" eaLnBrk="0" fontAlgn="base" latinLnBrk="0" hangingPunct="0">
              <a:lnSpc>
                <a:spcPct val="100000"/>
              </a:lnSpc>
              <a:spcBef>
                <a:spcPct val="0"/>
              </a:spcBef>
              <a:spcAft>
                <a:spcPct val="50000"/>
              </a:spcAft>
              <a:buClrTx/>
              <a:buSzTx/>
              <a:buFontTx/>
              <a:buChar char="•"/>
              <a:tabLst/>
              <a:defRPr sz="2400" b="0"/>
            </a:lvl2pPr>
            <a:lvl3pPr>
              <a:defRPr b="0"/>
            </a:lvl3pPr>
          </a:lstStyle>
          <a:p>
            <a:pPr lvl="0"/>
            <a:r>
              <a:rPr lang="en-US" altLang="en-US" dirty="0"/>
              <a:t>Click to edit Master text styles</a:t>
            </a:r>
          </a:p>
          <a:p>
            <a:pPr lvl="1"/>
            <a:r>
              <a:rPr lang="en-US" altLang="en-US" dirty="0"/>
              <a:t>Second level</a:t>
            </a:r>
          </a:p>
          <a:p>
            <a:pPr lvl="2"/>
            <a:r>
              <a:rPr lang="en-US" altLang="en-US" dirty="0"/>
              <a:t>Third level</a:t>
            </a:r>
          </a:p>
          <a:p>
            <a:pPr lvl="1"/>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7BE11DE-7B3E-4030-9F99-9314285D085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7832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524000"/>
            <a:ext cx="10868369" cy="4572000"/>
          </a:xfrm>
        </p:spPr>
        <p:txBody>
          <a:bodyPr/>
          <a:lstStyle>
            <a:lvl1pPr>
              <a:defRPr sz="2400" b="0"/>
            </a:lvl1pPr>
            <a:lvl2pPr marL="801688" marR="0" indent="-344488" algn="l" defTabSz="912813" rtl="0" eaLnBrk="0" fontAlgn="base" latinLnBrk="0" hangingPunct="0">
              <a:lnSpc>
                <a:spcPct val="100000"/>
              </a:lnSpc>
              <a:spcBef>
                <a:spcPct val="0"/>
              </a:spcBef>
              <a:spcAft>
                <a:spcPct val="50000"/>
              </a:spcAft>
              <a:buClrTx/>
              <a:buSzTx/>
              <a:buFontTx/>
              <a:buChar char="•"/>
              <a:tabLst/>
              <a:defRPr sz="2400" b="0"/>
            </a:lvl2pPr>
            <a:lvl3pPr>
              <a:defRPr b="0"/>
            </a:lvl3pPr>
          </a:lstStyle>
          <a:p>
            <a:pPr lvl="0"/>
            <a:r>
              <a:rPr lang="en-US" altLang="en-US" dirty="0"/>
              <a:t>Click to edit Master text styles</a:t>
            </a:r>
          </a:p>
          <a:p>
            <a:pPr lvl="1"/>
            <a:r>
              <a:rPr lang="en-US" altLang="en-US" dirty="0"/>
              <a:t>Second level</a:t>
            </a:r>
          </a:p>
          <a:p>
            <a:pPr lvl="2"/>
            <a:r>
              <a:rPr lang="en-US" altLang="en-US" dirty="0"/>
              <a:t>Third level</a:t>
            </a:r>
          </a:p>
          <a:p>
            <a:pPr lvl="1"/>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7BE11DE-7B3E-4030-9F99-9314285D085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07689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13" imgW="624" imgH="623" progId="TCLayout.ActiveDocument.1">
                  <p:embed/>
                </p:oleObj>
              </mc:Choice>
              <mc:Fallback>
                <p:oleObj name="think-cell Slide" r:id="rId13" imgW="624" imgH="623" progId="TCLayout.ActiveDocument.1">
                  <p:embed/>
                  <p:pic>
                    <p:nvPicPr>
                      <p:cNvPr id="14" name="Object 13" hidden="1"/>
                      <p:cNvPicPr/>
                      <p:nvPr/>
                    </p:nvPicPr>
                    <p:blipFill>
                      <a:blip r:embed="rId14"/>
                      <a:stretch>
                        <a:fillRect/>
                      </a:stretch>
                    </p:blipFill>
                    <p:spPr>
                      <a:xfrm>
                        <a:off x="1587" y="1588"/>
                        <a:ext cx="1588" cy="1588"/>
                      </a:xfrm>
                      <a:prstGeom prst="rect">
                        <a:avLst/>
                      </a:prstGeom>
                    </p:spPr>
                  </p:pic>
                </p:oleObj>
              </mc:Fallback>
            </mc:AlternateContent>
          </a:graphicData>
        </a:graphic>
      </p:graphicFrame>
      <p:sp>
        <p:nvSpPr>
          <p:cNvPr id="13" name="Rectangle 12" hidden="1"/>
          <p:cNvSpPr/>
          <p:nvPr>
            <p:custDataLst>
              <p:tags r:id="rId1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Placeholder 1"/>
          <p:cNvSpPr>
            <a:spLocks noGrp="1"/>
          </p:cNvSpPr>
          <p:nvPr>
            <p:ph type="title"/>
          </p:nvPr>
        </p:nvSpPr>
        <p:spPr>
          <a:xfrm>
            <a:off x="371378" y="2"/>
            <a:ext cx="10512862" cy="7008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71378" y="1077481"/>
            <a:ext cx="10512862" cy="4960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84E45-572D-43DD-B768-EB3B4C6C6CF8}"/>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A230-6629-4C80-BBA1-29B5E77358A6}" type="datetime1">
              <a:rPr lang="en-US" smtClean="0"/>
              <a:t>9/28/2023</a:t>
            </a:fld>
            <a:endParaRPr lang="en-US"/>
          </a:p>
        </p:txBody>
      </p:sp>
    </p:spTree>
    <p:extLst>
      <p:ext uri="{BB962C8B-B14F-4D97-AF65-F5344CB8AC3E}">
        <p14:creationId xmlns:p14="http://schemas.microsoft.com/office/powerpoint/2010/main" val="2544354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74" r:id="rId6"/>
    <p:sldLayoutId id="2147483678" r:id="rId7"/>
    <p:sldLayoutId id="2147483679" r:id="rId8"/>
    <p:sldLayoutId id="2147483682" r:id="rId9"/>
  </p:sldLayoutIdLst>
  <p:hf hdr="0" ftr="0"/>
  <p:txStyles>
    <p:titleStyle>
      <a:lvl1pPr algn="r"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p:titleStyle>
    <p:bodyStyle>
      <a:lvl1pPr marL="0" indent="0" algn="l" defTabSz="914126" rtl="0" eaLnBrk="1" latinLnBrk="0" hangingPunct="1">
        <a:lnSpc>
          <a:spcPct val="90000"/>
        </a:lnSpc>
        <a:spcBef>
          <a:spcPts val="1000"/>
        </a:spcBef>
        <a:buFont typeface="Arial" panose="020B0604020202020204" pitchFamily="34" charset="0"/>
        <a:buNone/>
        <a:defRPr sz="2799" kern="1200">
          <a:solidFill>
            <a:schemeClr val="tx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liteblue.usps.gov/retire"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pixabay.com/illustrations/question-mark-question-response-1019820/" TargetMode="External"/><Relationship Id="rId5" Type="http://schemas.openxmlformats.org/officeDocument/2006/relationships/image" Target="../media/image16.jpe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E4B63-25C7-4D01-B91D-F29D6208E56F}"/>
              </a:ext>
            </a:extLst>
          </p:cNvPr>
          <p:cNvSpPr>
            <a:spLocks noGrp="1"/>
          </p:cNvSpPr>
          <p:nvPr>
            <p:ph type="body" sz="quarter" idx="10"/>
          </p:nvPr>
        </p:nvSpPr>
        <p:spPr/>
        <p:txBody>
          <a:bodyPr>
            <a:normAutofit fontScale="92500" lnSpcReduction="10000"/>
          </a:bodyPr>
          <a:lstStyle/>
          <a:p>
            <a:r>
              <a:rPr lang="en-US" dirty="0"/>
              <a:t>Introduction to the Postal Service Health Benefits (PSHB):</a:t>
            </a:r>
          </a:p>
          <a:p>
            <a:r>
              <a:rPr lang="en-US" dirty="0"/>
              <a:t>What You Need to Know</a:t>
            </a:r>
          </a:p>
          <a:p>
            <a:endParaRPr lang="en-US" dirty="0"/>
          </a:p>
        </p:txBody>
      </p:sp>
      <p:sp>
        <p:nvSpPr>
          <p:cNvPr id="3" name="Text Placeholder 2">
            <a:extLst>
              <a:ext uri="{FF2B5EF4-FFF2-40B4-BE49-F238E27FC236}">
                <a16:creationId xmlns:a16="http://schemas.microsoft.com/office/drawing/2014/main" id="{F93EB65D-454A-4FEA-BB0B-9A0421E3745E}"/>
              </a:ext>
            </a:extLst>
          </p:cNvPr>
          <p:cNvSpPr>
            <a:spLocks noGrp="1"/>
          </p:cNvSpPr>
          <p:nvPr>
            <p:ph type="body" sz="quarter" idx="11"/>
          </p:nvPr>
        </p:nvSpPr>
        <p:spPr/>
        <p:txBody>
          <a:bodyPr/>
          <a:lstStyle/>
          <a:p>
            <a:endParaRPr lang="en-US" dirty="0"/>
          </a:p>
          <a:p>
            <a:r>
              <a:rPr lang="en-US" dirty="0"/>
              <a:t>Southern Area	</a:t>
            </a:r>
          </a:p>
        </p:txBody>
      </p:sp>
      <p:sp>
        <p:nvSpPr>
          <p:cNvPr id="4" name="Text Placeholder 3">
            <a:extLst>
              <a:ext uri="{FF2B5EF4-FFF2-40B4-BE49-F238E27FC236}">
                <a16:creationId xmlns:a16="http://schemas.microsoft.com/office/drawing/2014/main" id="{A116F143-E93C-4C64-A0B0-ACC89E4E4A03}"/>
              </a:ext>
            </a:extLst>
          </p:cNvPr>
          <p:cNvSpPr>
            <a:spLocks noGrp="1"/>
          </p:cNvSpPr>
          <p:nvPr>
            <p:ph type="body" sz="quarter" idx="12"/>
          </p:nvPr>
        </p:nvSpPr>
        <p:spPr/>
        <p:txBody>
          <a:bodyPr/>
          <a:lstStyle/>
          <a:p>
            <a:r>
              <a:rPr lang="en-US" dirty="0"/>
              <a:t>September 2023</a:t>
            </a:r>
          </a:p>
        </p:txBody>
      </p:sp>
    </p:spTree>
    <p:extLst>
      <p:ext uri="{BB962C8B-B14F-4D97-AF65-F5344CB8AC3E}">
        <p14:creationId xmlns:p14="http://schemas.microsoft.com/office/powerpoint/2010/main" val="109630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ysClr val="windowText" lastClr="000000"/>
                </a:solidFill>
                <a:latin typeface="Calibri"/>
              </a:rPr>
              <a:t>Social Security</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dirty="0"/>
              <a:t>							</a:t>
            </a:r>
          </a:p>
        </p:txBody>
      </p:sp>
      <p:sp>
        <p:nvSpPr>
          <p:cNvPr id="4" name="Rectangle 3">
            <a:extLst>
              <a:ext uri="{FF2B5EF4-FFF2-40B4-BE49-F238E27FC236}">
                <a16:creationId xmlns:a16="http://schemas.microsoft.com/office/drawing/2014/main" id="{AEC6F41F-3101-E629-1209-8C4D782F3C53}"/>
              </a:ext>
            </a:extLst>
          </p:cNvPr>
          <p:cNvSpPr/>
          <p:nvPr/>
        </p:nvSpPr>
        <p:spPr>
          <a:xfrm>
            <a:off x="1173733" y="980948"/>
            <a:ext cx="7340471" cy="415498"/>
          </a:xfrm>
          <a:prstGeom prst="rect">
            <a:avLst/>
          </a:prstGeom>
        </p:spPr>
        <p:txBody>
          <a:bodyPr wrap="none">
            <a:spAutoFit/>
          </a:bodyPr>
          <a:lstStyle/>
          <a:p>
            <a:pPr>
              <a:spcBef>
                <a:spcPts val="900"/>
              </a:spcBef>
            </a:pPr>
            <a:r>
              <a:rPr lang="en-US" sz="2100" b="1" dirty="0">
                <a:solidFill>
                  <a:srgbClr val="0070C0"/>
                </a:solidFill>
              </a:rPr>
              <a:t>When can I start collecting my Social Security benefits?</a:t>
            </a:r>
          </a:p>
        </p:txBody>
      </p:sp>
      <p:sp>
        <p:nvSpPr>
          <p:cNvPr id="8" name="Rectangle 7">
            <a:extLst>
              <a:ext uri="{FF2B5EF4-FFF2-40B4-BE49-F238E27FC236}">
                <a16:creationId xmlns:a16="http://schemas.microsoft.com/office/drawing/2014/main" id="{23B6B64A-9619-C0EE-74EE-6E1D3483A830}"/>
              </a:ext>
            </a:extLst>
          </p:cNvPr>
          <p:cNvSpPr/>
          <p:nvPr/>
        </p:nvSpPr>
        <p:spPr>
          <a:xfrm>
            <a:off x="1173733" y="1622860"/>
            <a:ext cx="7993380" cy="4501232"/>
          </a:xfrm>
          <a:prstGeom prst="rect">
            <a:avLst/>
          </a:prstGeom>
        </p:spPr>
        <p:txBody>
          <a:bodyPr wrap="square">
            <a:spAutoFit/>
          </a:bodyPr>
          <a:lstStyle/>
          <a:p>
            <a:pPr marL="0" lvl="1">
              <a:spcBef>
                <a:spcPts val="900"/>
              </a:spcBef>
            </a:pPr>
            <a:r>
              <a:rPr lang="en-US" dirty="0"/>
              <a:t>Deciding when to start collecting Social Security is one of the most important decisions you'll make. If you are currently facing this decision, there are several things to consider. </a:t>
            </a:r>
          </a:p>
          <a:p>
            <a:pPr marL="0" lvl="1">
              <a:spcBef>
                <a:spcPts val="900"/>
              </a:spcBef>
            </a:pPr>
            <a:endParaRPr lang="en-US" dirty="0"/>
          </a:p>
          <a:p>
            <a:pPr marL="285750" lvl="1" indent="-285750">
              <a:spcBef>
                <a:spcPts val="900"/>
              </a:spcBef>
              <a:buFont typeface="Wingdings" panose="05000000000000000000" pitchFamily="2" charset="2"/>
              <a:buChar char="Ø"/>
            </a:pPr>
            <a:r>
              <a:rPr lang="en-US" dirty="0"/>
              <a:t>Social Security benefits are based on your lifetime earnings and are calculated on the amount you would receive at your full retirement age.</a:t>
            </a:r>
          </a:p>
          <a:p>
            <a:pPr marL="285750" lvl="1" indent="-285750">
              <a:spcBef>
                <a:spcPts val="900"/>
              </a:spcBef>
              <a:buFont typeface="Wingdings" panose="05000000000000000000" pitchFamily="2" charset="2"/>
              <a:buChar char="Ø"/>
            </a:pPr>
            <a:endParaRPr lang="en-US" dirty="0"/>
          </a:p>
          <a:p>
            <a:pPr marL="285750" lvl="1" indent="-285750">
              <a:spcBef>
                <a:spcPts val="900"/>
              </a:spcBef>
              <a:buFont typeface="Wingdings" panose="05000000000000000000" pitchFamily="2" charset="2"/>
              <a:buChar char="Ø"/>
            </a:pPr>
            <a:r>
              <a:rPr lang="en-US" dirty="0"/>
              <a:t>The actual amount you receive each month depends on when you start receiving benefits.</a:t>
            </a:r>
          </a:p>
          <a:p>
            <a:pPr marL="285750" lvl="1" indent="-285750">
              <a:spcBef>
                <a:spcPts val="900"/>
              </a:spcBef>
              <a:buFont typeface="Wingdings" panose="05000000000000000000" pitchFamily="2" charset="2"/>
              <a:buChar char="Ø"/>
            </a:pPr>
            <a:endParaRPr lang="en-US" dirty="0"/>
          </a:p>
          <a:p>
            <a:pPr marL="285750" lvl="1" indent="-285750">
              <a:spcBef>
                <a:spcPts val="900"/>
              </a:spcBef>
              <a:buFont typeface="Wingdings" panose="05000000000000000000" pitchFamily="2" charset="2"/>
              <a:buChar char="Ø"/>
            </a:pPr>
            <a:r>
              <a:rPr lang="en-US" dirty="0"/>
              <a:t>The earliest you can start receiving your Social Security retirement benefits is age 62.</a:t>
            </a:r>
          </a:p>
          <a:p>
            <a:pPr marL="0" lvl="1">
              <a:spcBef>
                <a:spcPts val="900"/>
              </a:spcBef>
            </a:pPr>
            <a:endParaRPr lang="en-US" dirty="0"/>
          </a:p>
        </p:txBody>
      </p:sp>
      <p:pic>
        <p:nvPicPr>
          <p:cNvPr id="9" name="Picture 8">
            <a:extLst>
              <a:ext uri="{FF2B5EF4-FFF2-40B4-BE49-F238E27FC236}">
                <a16:creationId xmlns:a16="http://schemas.microsoft.com/office/drawing/2014/main" id="{32E38113-A24D-3533-F14B-050E3C7DF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713" y="2667683"/>
            <a:ext cx="2307776" cy="1522634"/>
          </a:xfrm>
          <a:prstGeom prst="rect">
            <a:avLst/>
          </a:prstGeom>
        </p:spPr>
      </p:pic>
      <p:pic>
        <p:nvPicPr>
          <p:cNvPr id="10" name="Picture 9">
            <a:extLst>
              <a:ext uri="{FF2B5EF4-FFF2-40B4-BE49-F238E27FC236}">
                <a16:creationId xmlns:a16="http://schemas.microsoft.com/office/drawing/2014/main" id="{9C41E006-0861-8B28-5005-AEE36D8810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628" y="4368681"/>
            <a:ext cx="1405945" cy="408247"/>
          </a:xfrm>
          <a:prstGeom prst="rect">
            <a:avLst/>
          </a:prstGeom>
        </p:spPr>
      </p:pic>
    </p:spTree>
    <p:extLst>
      <p:ext uri="{BB962C8B-B14F-4D97-AF65-F5344CB8AC3E}">
        <p14:creationId xmlns:p14="http://schemas.microsoft.com/office/powerpoint/2010/main" val="422990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ysClr val="windowText" lastClr="000000"/>
                </a:solidFill>
                <a:latin typeface="Calibri"/>
              </a:rPr>
              <a:t>Social Security</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dirty="0"/>
              <a:t>							</a:t>
            </a:r>
          </a:p>
        </p:txBody>
      </p:sp>
      <p:sp>
        <p:nvSpPr>
          <p:cNvPr id="4" name="Rectangle 3">
            <a:extLst>
              <a:ext uri="{FF2B5EF4-FFF2-40B4-BE49-F238E27FC236}">
                <a16:creationId xmlns:a16="http://schemas.microsoft.com/office/drawing/2014/main" id="{51D86031-D57F-0D6F-9ED6-85FE68CB7D4A}"/>
              </a:ext>
            </a:extLst>
          </p:cNvPr>
          <p:cNvSpPr/>
          <p:nvPr/>
        </p:nvSpPr>
        <p:spPr>
          <a:xfrm>
            <a:off x="1055809" y="941259"/>
            <a:ext cx="9144000" cy="369332"/>
          </a:xfrm>
          <a:prstGeom prst="rect">
            <a:avLst/>
          </a:prstGeom>
        </p:spPr>
        <p:txBody>
          <a:bodyPr wrap="square">
            <a:spAutoFit/>
          </a:bodyPr>
          <a:lstStyle/>
          <a:p>
            <a:pPr marL="4286" algn="ctr">
              <a:spcBef>
                <a:spcPts val="810"/>
              </a:spcBef>
            </a:pPr>
            <a:r>
              <a:rPr lang="en-US" b="1" dirty="0">
                <a:solidFill>
                  <a:srgbClr val="0070C0"/>
                </a:solidFill>
              </a:rPr>
              <a:t>You will receive 100% of your benefits if you wait until your full retirement age.</a:t>
            </a:r>
          </a:p>
        </p:txBody>
      </p:sp>
      <p:sp>
        <p:nvSpPr>
          <p:cNvPr id="5" name="object 6">
            <a:extLst>
              <a:ext uri="{FF2B5EF4-FFF2-40B4-BE49-F238E27FC236}">
                <a16:creationId xmlns:a16="http://schemas.microsoft.com/office/drawing/2014/main" id="{240F4EE0-98DB-C498-0E22-AA5BE1773754}"/>
              </a:ext>
            </a:extLst>
          </p:cNvPr>
          <p:cNvSpPr/>
          <p:nvPr/>
        </p:nvSpPr>
        <p:spPr>
          <a:xfrm>
            <a:off x="2092280" y="1519468"/>
            <a:ext cx="7084003" cy="3886425"/>
          </a:xfrm>
          <a:prstGeom prst="rect">
            <a:avLst/>
          </a:prstGeom>
          <a:blipFill>
            <a:blip r:embed="rId4" cstate="print"/>
            <a:stretch>
              <a:fillRect/>
            </a:stretch>
          </a:blipFill>
          <a:ln>
            <a:noFill/>
          </a:ln>
        </p:spPr>
        <p:txBody>
          <a:bodyPr wrap="square" lIns="0" tIns="0" rIns="0" bIns="0" rtlCol="0"/>
          <a:lstStyle/>
          <a:p>
            <a:endParaRPr sz="1350" dirty="0"/>
          </a:p>
        </p:txBody>
      </p:sp>
      <p:pic>
        <p:nvPicPr>
          <p:cNvPr id="7" name="Picture 6">
            <a:extLst>
              <a:ext uri="{FF2B5EF4-FFF2-40B4-BE49-F238E27FC236}">
                <a16:creationId xmlns:a16="http://schemas.microsoft.com/office/drawing/2014/main" id="{FD638E9A-4FFA-6B87-2F66-B48304A8EE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9809" y="4996763"/>
            <a:ext cx="1405945" cy="409130"/>
          </a:xfrm>
          <a:prstGeom prst="rect">
            <a:avLst/>
          </a:prstGeom>
        </p:spPr>
      </p:pic>
    </p:spTree>
    <p:extLst>
      <p:ext uri="{BB962C8B-B14F-4D97-AF65-F5344CB8AC3E}">
        <p14:creationId xmlns:p14="http://schemas.microsoft.com/office/powerpoint/2010/main" val="161392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a:ea typeface="+mj-ea"/>
                <a:cs typeface="+mj-cs"/>
              </a:rPr>
              <a:t>Social Security</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dirty="0"/>
              <a:t>							</a:t>
            </a:r>
          </a:p>
        </p:txBody>
      </p:sp>
      <p:sp>
        <p:nvSpPr>
          <p:cNvPr id="4" name="object 10">
            <a:extLst>
              <a:ext uri="{FF2B5EF4-FFF2-40B4-BE49-F238E27FC236}">
                <a16:creationId xmlns:a16="http://schemas.microsoft.com/office/drawing/2014/main" id="{3E8C6CF9-8986-1B66-F91B-FDB1EBAEA198}"/>
              </a:ext>
            </a:extLst>
          </p:cNvPr>
          <p:cNvSpPr/>
          <p:nvPr/>
        </p:nvSpPr>
        <p:spPr>
          <a:xfrm>
            <a:off x="2089240" y="1600200"/>
            <a:ext cx="6274128" cy="4038600"/>
          </a:xfrm>
          <a:prstGeom prst="rect">
            <a:avLst/>
          </a:prstGeom>
          <a:blipFill>
            <a:blip r:embed="rId4" cstate="print"/>
            <a:stretch>
              <a:fillRect/>
            </a:stretch>
          </a:blipFill>
        </p:spPr>
        <p:txBody>
          <a:bodyPr wrap="square" lIns="0" tIns="0" rIns="0" bIns="0" rtlCol="0"/>
          <a:lstStyle/>
          <a:p>
            <a:endParaRPr sz="1350" dirty="0"/>
          </a:p>
        </p:txBody>
      </p:sp>
      <p:pic>
        <p:nvPicPr>
          <p:cNvPr id="5" name="Picture 4">
            <a:extLst>
              <a:ext uri="{FF2B5EF4-FFF2-40B4-BE49-F238E27FC236}">
                <a16:creationId xmlns:a16="http://schemas.microsoft.com/office/drawing/2014/main" id="{417538C3-7D98-770B-95F5-2F138E3A0910}"/>
              </a:ext>
            </a:extLst>
          </p:cNvPr>
          <p:cNvPicPr>
            <a:picLocks noChangeAspect="1"/>
          </p:cNvPicPr>
          <p:nvPr/>
        </p:nvPicPr>
        <p:blipFill>
          <a:blip r:embed="rId5"/>
          <a:stretch>
            <a:fillRect/>
          </a:stretch>
        </p:blipFill>
        <p:spPr>
          <a:xfrm>
            <a:off x="8623887" y="2044828"/>
            <a:ext cx="1736216" cy="2768344"/>
          </a:xfrm>
          <a:prstGeom prst="rect">
            <a:avLst/>
          </a:prstGeom>
        </p:spPr>
      </p:pic>
      <p:pic>
        <p:nvPicPr>
          <p:cNvPr id="7" name="Picture 6">
            <a:extLst>
              <a:ext uri="{FF2B5EF4-FFF2-40B4-BE49-F238E27FC236}">
                <a16:creationId xmlns:a16="http://schemas.microsoft.com/office/drawing/2014/main" id="{8FEBF7BC-7483-8BBF-6F3D-085E7A6EF7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9022" y="5229670"/>
            <a:ext cx="1405945" cy="409130"/>
          </a:xfrm>
          <a:prstGeom prst="rect">
            <a:avLst/>
          </a:prstGeom>
        </p:spPr>
      </p:pic>
    </p:spTree>
    <p:extLst>
      <p:ext uri="{BB962C8B-B14F-4D97-AF65-F5344CB8AC3E}">
        <p14:creationId xmlns:p14="http://schemas.microsoft.com/office/powerpoint/2010/main" val="367304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8365724-20E5-4249-AD01-6CF29083DC60}"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Medicare</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pic>
        <p:nvPicPr>
          <p:cNvPr id="7" name="Picture 6">
            <a:extLst>
              <a:ext uri="{FF2B5EF4-FFF2-40B4-BE49-F238E27FC236}">
                <a16:creationId xmlns:a16="http://schemas.microsoft.com/office/drawing/2014/main" id="{0191D78F-933F-F746-55A8-C23C81C2A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241" y="1064271"/>
            <a:ext cx="9785131" cy="4453659"/>
          </a:xfrm>
          <a:prstGeom prst="rect">
            <a:avLst/>
          </a:prstGeom>
        </p:spPr>
      </p:pic>
    </p:spTree>
    <p:extLst>
      <p:ext uri="{BB962C8B-B14F-4D97-AF65-F5344CB8AC3E}">
        <p14:creationId xmlns:p14="http://schemas.microsoft.com/office/powerpoint/2010/main" val="259648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884" y="139065"/>
            <a:ext cx="10512862" cy="700844"/>
          </a:xfrm>
        </p:spPr>
        <p:txBody>
          <a:bodyPr>
            <a:normAutofit/>
          </a:bodyPr>
          <a:lstStyle/>
          <a:p>
            <a:r>
              <a:rPr lang="en-US" sz="2800" dirty="0">
                <a:solidFill>
                  <a:sysClr val="windowText" lastClr="000000"/>
                </a:solidFill>
                <a:latin typeface="Calibri"/>
                <a:cs typeface="+mj-cs"/>
              </a:rPr>
              <a:t>Understanding Medicare</a:t>
            </a:r>
          </a:p>
        </p:txBody>
      </p:sp>
      <p:sp>
        <p:nvSpPr>
          <p:cNvPr id="3" name="Content Placeholder 2"/>
          <p:cNvSpPr>
            <a:spLocks noGrp="1"/>
          </p:cNvSpPr>
          <p:nvPr>
            <p:ph idx="1"/>
          </p:nvPr>
        </p:nvSpPr>
        <p:spPr>
          <a:xfrm>
            <a:off x="3149923" y="2527102"/>
            <a:ext cx="5829300" cy="1965722"/>
          </a:xfrm>
        </p:spPr>
        <p:txBody>
          <a:bodyPr>
            <a:normAutofit/>
          </a:bodyPr>
          <a:lstStyle/>
          <a:p>
            <a:r>
              <a:rPr lang="en-US" sz="2100" b="1" dirty="0">
                <a:solidFill>
                  <a:schemeClr val="accent1">
                    <a:lumMod val="50000"/>
                  </a:schemeClr>
                </a:solidFill>
              </a:rPr>
              <a:t>Medicare is a health insurance program for:</a:t>
            </a:r>
          </a:p>
          <a:p>
            <a:pPr>
              <a:spcBef>
                <a:spcPts val="900"/>
              </a:spcBef>
              <a:spcAft>
                <a:spcPts val="450"/>
              </a:spcAft>
            </a:pPr>
            <a:r>
              <a:rPr lang="en-US" sz="2100" dirty="0"/>
              <a:t>People 65 years of age and older</a:t>
            </a:r>
          </a:p>
          <a:p>
            <a:pPr>
              <a:spcBef>
                <a:spcPts val="900"/>
              </a:spcBef>
              <a:spcAft>
                <a:spcPts val="450"/>
              </a:spcAft>
            </a:pPr>
            <a:r>
              <a:rPr lang="en-US" sz="2100" dirty="0"/>
              <a:t>Some people under age 65 with disabilities</a:t>
            </a:r>
          </a:p>
          <a:p>
            <a:pPr>
              <a:spcBef>
                <a:spcPts val="900"/>
              </a:spcBef>
              <a:spcAft>
                <a:spcPts val="450"/>
              </a:spcAft>
            </a:pPr>
            <a:r>
              <a:rPr lang="en-US" sz="2100" dirty="0"/>
              <a:t>People with end-stage renal disease</a:t>
            </a:r>
          </a:p>
          <a:p>
            <a:endParaRPr lang="en-US" dirty="0"/>
          </a:p>
        </p:txBody>
      </p:sp>
      <p:sp>
        <p:nvSpPr>
          <p:cNvPr id="4" name="Slide Number Placeholder 3">
            <a:extLst>
              <a:ext uri="{FF2B5EF4-FFF2-40B4-BE49-F238E27FC236}">
                <a16:creationId xmlns:a16="http://schemas.microsoft.com/office/drawing/2014/main" id="{F3898CFF-8ECA-17F5-AB9D-62CD4BD40C53}"/>
              </a:ext>
            </a:extLst>
          </p:cNvPr>
          <p:cNvSpPr>
            <a:spLocks noGrp="1"/>
          </p:cNvSpPr>
          <p:nvPr>
            <p:ph type="sldNum" sz="quarter" idx="12"/>
          </p:nvPr>
        </p:nvSpPr>
        <p:spPr>
          <a:xfrm>
            <a:off x="10055225"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E4F8B9-6624-4D9A-9BD5-DAFE22401E3E}" type="slidenum">
              <a:rPr lang="en-US" altLang="en-US" smtClean="0"/>
              <a:pPr>
                <a:defRPr/>
              </a:pPr>
              <a:t>14</a:t>
            </a:fld>
            <a:endParaRPr lang="en-US" altLang="en-US" dirty="0"/>
          </a:p>
        </p:txBody>
      </p:sp>
      <p:sp>
        <p:nvSpPr>
          <p:cNvPr id="7" name="Rounded Rectangle 6"/>
          <p:cNvSpPr/>
          <p:nvPr/>
        </p:nvSpPr>
        <p:spPr>
          <a:xfrm>
            <a:off x="3035623" y="1738992"/>
            <a:ext cx="5943600" cy="781858"/>
          </a:xfrm>
          <a:prstGeom prst="roundRect">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white"/>
                </a:solidFill>
              </a:rPr>
              <a:t>If you are eligible for Medicare, you may have choices in how you get your health care.</a:t>
            </a:r>
          </a:p>
        </p:txBody>
      </p:sp>
      <p:pic>
        <p:nvPicPr>
          <p:cNvPr id="6" name="Content Placeholder 4"/>
          <p:cNvPicPr>
            <a:picLocks noChangeAspect="1"/>
          </p:cNvPicPr>
          <p:nvPr/>
        </p:nvPicPr>
        <p:blipFill>
          <a:blip r:embed="rId3"/>
          <a:stretch>
            <a:fillRect/>
          </a:stretch>
        </p:blipFill>
        <p:spPr>
          <a:xfrm>
            <a:off x="3272646" y="4285411"/>
            <a:ext cx="5064919" cy="1196438"/>
          </a:xfrm>
          <a:prstGeom prst="rect">
            <a:avLst/>
          </a:prstGeom>
        </p:spPr>
      </p:pic>
      <p:pic>
        <p:nvPicPr>
          <p:cNvPr id="9" name="Picture 8">
            <a:extLst>
              <a:ext uri="{FF2B5EF4-FFF2-40B4-BE49-F238E27FC236}">
                <a16:creationId xmlns:a16="http://schemas.microsoft.com/office/drawing/2014/main" id="{47460D32-D1BE-46D0-9E44-3D600E545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7663" y="5039402"/>
            <a:ext cx="1363703" cy="390670"/>
          </a:xfrm>
          <a:prstGeom prst="rect">
            <a:avLst/>
          </a:prstGeom>
        </p:spPr>
      </p:pic>
      <p:sp>
        <p:nvSpPr>
          <p:cNvPr id="5" name="Date Placeholder 4">
            <a:extLst>
              <a:ext uri="{FF2B5EF4-FFF2-40B4-BE49-F238E27FC236}">
                <a16:creationId xmlns:a16="http://schemas.microsoft.com/office/drawing/2014/main" id="{DD8DA9C4-5611-C3CC-CA47-8E12F4B84280}"/>
              </a:ext>
            </a:extLst>
          </p:cNvPr>
          <p:cNvSpPr>
            <a:spLocks noGrp="1"/>
          </p:cNvSpPr>
          <p:nvPr>
            <p:ph type="dt" sz="half" idx="2"/>
          </p:nvPr>
        </p:nvSpPr>
        <p:spPr/>
        <p:txBody>
          <a:bodyPr/>
          <a:lstStyle/>
          <a:p>
            <a:fld id="{2D09402F-31E7-4896-B50B-FC9E8837A3B8}" type="datetime1">
              <a:rPr lang="en-US" smtClean="0"/>
              <a:t>9/28/2023</a:t>
            </a:fld>
            <a:endParaRPr lang="en-US" dirty="0"/>
          </a:p>
        </p:txBody>
      </p:sp>
      <p:cxnSp>
        <p:nvCxnSpPr>
          <p:cNvPr id="8" name="Straight Connector 7">
            <a:extLst>
              <a:ext uri="{FF2B5EF4-FFF2-40B4-BE49-F238E27FC236}">
                <a16:creationId xmlns:a16="http://schemas.microsoft.com/office/drawing/2014/main" id="{7834EE1F-1CF1-989B-3A0B-FD634B5DE32E}"/>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86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8955" y="156260"/>
            <a:ext cx="10512862" cy="700844"/>
          </a:xfrm>
        </p:spPr>
        <p:txBody>
          <a:bodyPr>
            <a:normAutofit/>
          </a:bodyPr>
          <a:lstStyle/>
          <a:p>
            <a:r>
              <a:rPr lang="en-US" sz="2800" dirty="0">
                <a:solidFill>
                  <a:sysClr val="windowText" lastClr="000000"/>
                </a:solidFill>
                <a:latin typeface="Calibri"/>
                <a:cs typeface="+mj-cs"/>
              </a:rPr>
              <a:t>Understanding Medicare</a:t>
            </a:r>
          </a:p>
        </p:txBody>
      </p:sp>
      <p:graphicFrame>
        <p:nvGraphicFramePr>
          <p:cNvPr id="10" name="Content Placeholder 9"/>
          <p:cNvGraphicFramePr>
            <a:graphicFrameLocks noGrp="1"/>
          </p:cNvGraphicFramePr>
          <p:nvPr>
            <p:ph idx="1"/>
          </p:nvPr>
        </p:nvGraphicFramePr>
        <p:xfrm>
          <a:off x="2951162" y="1828800"/>
          <a:ext cx="6286500" cy="245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1026BB6-ABCB-15D3-EDE6-5AD1A8988D20}"/>
              </a:ext>
            </a:extLst>
          </p:cNvPr>
          <p:cNvSpPr>
            <a:spLocks noGrp="1"/>
          </p:cNvSpPr>
          <p:nvPr>
            <p:ph type="sldNum" sz="quarter" idx="12"/>
          </p:nvPr>
        </p:nvSpPr>
        <p:spPr>
          <a:xfrm>
            <a:off x="10055225"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E4F8B9-6624-4D9A-9BD5-DAFE22401E3E}" type="slidenum">
              <a:rPr lang="en-US" altLang="en-US" smtClean="0"/>
              <a:pPr>
                <a:defRPr/>
              </a:pPr>
              <a:t>15</a:t>
            </a:fld>
            <a:endParaRPr lang="en-US" altLang="en-US" dirty="0"/>
          </a:p>
        </p:txBody>
      </p:sp>
      <p:grpSp>
        <p:nvGrpSpPr>
          <p:cNvPr id="11" name="Group 10"/>
          <p:cNvGrpSpPr>
            <a:grpSpLocks/>
          </p:cNvGrpSpPr>
          <p:nvPr/>
        </p:nvGrpSpPr>
        <p:grpSpPr bwMode="auto">
          <a:xfrm>
            <a:off x="2970212" y="4380865"/>
            <a:ext cx="5981700" cy="1043028"/>
            <a:chOff x="533400" y="5174403"/>
            <a:chExt cx="7975600" cy="1390704"/>
          </a:xfrm>
        </p:grpSpPr>
        <p:sp>
          <p:nvSpPr>
            <p:cNvPr id="12" name="TextBox 20"/>
            <p:cNvSpPr txBox="1">
              <a:spLocks noChangeArrowheads="1"/>
            </p:cNvSpPr>
            <p:nvPr/>
          </p:nvSpPr>
          <p:spPr bwMode="auto">
            <a:xfrm>
              <a:off x="762000" y="5334000"/>
              <a:ext cx="7747000" cy="1231107"/>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a:spcBef>
                  <a:spcPct val="20000"/>
                </a:spcBef>
                <a:buFont typeface="Wingdings" panose="05000000000000000000" pitchFamily="2" charset="2"/>
                <a:buChar char="§"/>
                <a:defRPr sz="3200" b="1">
                  <a:solidFill>
                    <a:schemeClr val="tx1"/>
                  </a:solidFill>
                  <a:latin typeface="Arial" panose="020B0604020202020204" pitchFamily="34" charset="0"/>
                  <a:ea typeface="ヒラギノ角ゴ Pro W3" pitchFamily="1" charset="-128"/>
                </a:defRPr>
              </a:lvl1pPr>
              <a:lvl2pPr marL="742950" indent="-285750">
                <a:spcBef>
                  <a:spcPct val="20000"/>
                </a:spcBef>
                <a:buFont typeface="Wingdings" panose="05000000000000000000" pitchFamily="2" charset="2"/>
                <a:buChar char="§"/>
                <a:defRPr sz="2800" b="1">
                  <a:solidFill>
                    <a:schemeClr val="tx1"/>
                  </a:solidFill>
                  <a:latin typeface="Arial" panose="020B0604020202020204" pitchFamily="34" charset="0"/>
                  <a:ea typeface="ヒラギノ角ゴ Pro W3" pitchFamily="1" charset="-128"/>
                </a:defRPr>
              </a:lvl2pPr>
              <a:lvl3pPr marL="1143000" indent="-228600">
                <a:spcBef>
                  <a:spcPct val="20000"/>
                </a:spcBef>
                <a:buFont typeface="Wingdings" panose="05000000000000000000" pitchFamily="2" charset="2"/>
                <a:buChar char="§"/>
                <a:defRPr sz="2400" b="1">
                  <a:solidFill>
                    <a:schemeClr val="tx1"/>
                  </a:solidFill>
                  <a:latin typeface="Arial" panose="020B0604020202020204" pitchFamily="34" charset="0"/>
                  <a:ea typeface="ヒラギノ角ゴ Pro W3" pitchFamily="1" charset="-128"/>
                </a:defRPr>
              </a:lvl3pPr>
              <a:lvl4pPr marL="1600200" indent="-228600">
                <a:spcBef>
                  <a:spcPct val="20000"/>
                </a:spcBef>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4pPr>
              <a:lvl5pPr marL="2057400" indent="-228600">
                <a:spcBef>
                  <a:spcPct val="20000"/>
                </a:spcBef>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9pPr>
            </a:lstStyle>
            <a:p>
              <a:pPr algn="ctr">
                <a:spcBef>
                  <a:spcPct val="0"/>
                </a:spcBef>
                <a:buFont typeface="Wingdings" panose="05000000000000000000" pitchFamily="2" charset="2"/>
                <a:buNone/>
              </a:pPr>
              <a:r>
                <a:rPr lang="en-US" altLang="en-US" sz="1800" dirty="0">
                  <a:solidFill>
                    <a:srgbClr val="000000"/>
                  </a:solidFill>
                  <a:latin typeface="+mn-lt"/>
                </a:rPr>
                <a:t>By signing up for Medicare Part B, retirees may be able to select a lower cost FEHB plan, as well as benefit from lower out-of-pocket costs.</a:t>
              </a:r>
            </a:p>
          </p:txBody>
        </p:sp>
        <p:sp>
          <p:nvSpPr>
            <p:cNvPr id="13" name="Oval 12"/>
            <p:cNvSpPr/>
            <p:nvPr/>
          </p:nvSpPr>
          <p:spPr bwMode="auto">
            <a:xfrm>
              <a:off x="533400" y="5264755"/>
              <a:ext cx="685800" cy="405189"/>
            </a:xfrm>
            <a:prstGeom prst="ellipse">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spAutoFit/>
            </a:bodyPr>
            <a:lstStyle/>
            <a:p>
              <a:pPr algn="ctr">
                <a:defRPr/>
              </a:pPr>
              <a:endParaRPr lang="en-US" sz="1050" dirty="0">
                <a:solidFill>
                  <a:srgbClr val="313131"/>
                </a:solidFill>
              </a:endParaRPr>
            </a:p>
          </p:txBody>
        </p:sp>
        <p:grpSp>
          <p:nvGrpSpPr>
            <p:cNvPr id="14" name="Group 13"/>
            <p:cNvGrpSpPr>
              <a:grpSpLocks noChangeAspect="1"/>
            </p:cNvGrpSpPr>
            <p:nvPr/>
          </p:nvGrpSpPr>
          <p:grpSpPr>
            <a:xfrm>
              <a:off x="698166" y="5174403"/>
              <a:ext cx="356268" cy="585894"/>
              <a:chOff x="7616825" y="2024063"/>
              <a:chExt cx="406400" cy="668338"/>
            </a:xfrm>
            <a:solidFill>
              <a:schemeClr val="bg1"/>
            </a:solidFill>
          </p:grpSpPr>
          <p:sp>
            <p:nvSpPr>
              <p:cNvPr id="15" name="Freeform 64"/>
              <p:cNvSpPr>
                <a:spLocks/>
              </p:cNvSpPr>
              <p:nvPr/>
            </p:nvSpPr>
            <p:spPr bwMode="auto">
              <a:xfrm>
                <a:off x="7783513" y="2668588"/>
                <a:ext cx="76200" cy="23813"/>
              </a:xfrm>
              <a:custGeom>
                <a:avLst/>
                <a:gdLst>
                  <a:gd name="T0" fmla="*/ 0 w 23"/>
                  <a:gd name="T1" fmla="*/ 0 h 7"/>
                  <a:gd name="T2" fmla="*/ 23 w 23"/>
                  <a:gd name="T3" fmla="*/ 0 h 7"/>
                  <a:gd name="T4" fmla="*/ 11 w 23"/>
                  <a:gd name="T5" fmla="*/ 7 h 7"/>
                  <a:gd name="T6" fmla="*/ 0 w 23"/>
                  <a:gd name="T7" fmla="*/ 0 h 7"/>
                </a:gdLst>
                <a:ahLst/>
                <a:cxnLst>
                  <a:cxn ang="0">
                    <a:pos x="T0" y="T1"/>
                  </a:cxn>
                  <a:cxn ang="0">
                    <a:pos x="T2" y="T3"/>
                  </a:cxn>
                  <a:cxn ang="0">
                    <a:pos x="T4" y="T5"/>
                  </a:cxn>
                  <a:cxn ang="0">
                    <a:pos x="T6" y="T7"/>
                  </a:cxn>
                </a:cxnLst>
                <a:rect l="0" t="0" r="r" b="b"/>
                <a:pathLst>
                  <a:path w="23" h="7">
                    <a:moveTo>
                      <a:pt x="0" y="0"/>
                    </a:moveTo>
                    <a:cubicBezTo>
                      <a:pt x="23" y="0"/>
                      <a:pt x="23" y="0"/>
                      <a:pt x="23" y="0"/>
                    </a:cubicBezTo>
                    <a:cubicBezTo>
                      <a:pt x="21" y="4"/>
                      <a:pt x="16" y="7"/>
                      <a:pt x="11" y="7"/>
                    </a:cubicBezTo>
                    <a:cubicBezTo>
                      <a:pt x="6" y="7"/>
                      <a:pt x="2"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solidFill>
                    <a:prstClr val="black"/>
                  </a:solidFill>
                </a:endParaRPr>
              </a:p>
            </p:txBody>
          </p:sp>
          <p:sp>
            <p:nvSpPr>
              <p:cNvPr id="16" name="Freeform 65"/>
              <p:cNvSpPr>
                <a:spLocks noEditPoints="1"/>
              </p:cNvSpPr>
              <p:nvPr/>
            </p:nvSpPr>
            <p:spPr bwMode="auto">
              <a:xfrm>
                <a:off x="7616825" y="2024063"/>
                <a:ext cx="406400" cy="514350"/>
              </a:xfrm>
              <a:custGeom>
                <a:avLst/>
                <a:gdLst>
                  <a:gd name="T0" fmla="*/ 61 w 122"/>
                  <a:gd name="T1" fmla="*/ 154 h 154"/>
                  <a:gd name="T2" fmla="*/ 80 w 122"/>
                  <a:gd name="T3" fmla="*/ 154 h 154"/>
                  <a:gd name="T4" fmla="*/ 89 w 122"/>
                  <a:gd name="T5" fmla="*/ 142 h 154"/>
                  <a:gd name="T6" fmla="*/ 100 w 122"/>
                  <a:gd name="T7" fmla="*/ 114 h 154"/>
                  <a:gd name="T8" fmla="*/ 118 w 122"/>
                  <a:gd name="T9" fmla="*/ 55 h 154"/>
                  <a:gd name="T10" fmla="*/ 114 w 122"/>
                  <a:gd name="T11" fmla="*/ 40 h 154"/>
                  <a:gd name="T12" fmla="*/ 9 w 122"/>
                  <a:gd name="T13" fmla="*/ 40 h 154"/>
                  <a:gd name="T14" fmla="*/ 4 w 122"/>
                  <a:gd name="T15" fmla="*/ 55 h 154"/>
                  <a:gd name="T16" fmla="*/ 23 w 122"/>
                  <a:gd name="T17" fmla="*/ 114 h 154"/>
                  <a:gd name="T18" fmla="*/ 34 w 122"/>
                  <a:gd name="T19" fmla="*/ 142 h 154"/>
                  <a:gd name="T20" fmla="*/ 42 w 122"/>
                  <a:gd name="T21" fmla="*/ 154 h 154"/>
                  <a:gd name="T22" fmla="*/ 61 w 122"/>
                  <a:gd name="T23" fmla="*/ 154 h 154"/>
                  <a:gd name="T24" fmla="*/ 19 w 122"/>
                  <a:gd name="T25" fmla="*/ 68 h 154"/>
                  <a:gd name="T26" fmla="*/ 29 w 122"/>
                  <a:gd name="T27" fmla="*/ 36 h 154"/>
                  <a:gd name="T28" fmla="*/ 33 w 122"/>
                  <a:gd name="T29" fmla="*/ 41 h 154"/>
                  <a:gd name="T30" fmla="*/ 20 w 122"/>
                  <a:gd name="T31" fmla="*/ 69 h 154"/>
                  <a:gd name="T32" fmla="*/ 19 w 122"/>
                  <a:gd name="T33"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54">
                    <a:moveTo>
                      <a:pt x="61" y="154"/>
                    </a:moveTo>
                    <a:cubicBezTo>
                      <a:pt x="80" y="154"/>
                      <a:pt x="80" y="154"/>
                      <a:pt x="80" y="154"/>
                    </a:cubicBezTo>
                    <a:cubicBezTo>
                      <a:pt x="88" y="154"/>
                      <a:pt x="88" y="147"/>
                      <a:pt x="89" y="142"/>
                    </a:cubicBezTo>
                    <a:cubicBezTo>
                      <a:pt x="91" y="131"/>
                      <a:pt x="95" y="122"/>
                      <a:pt x="100" y="114"/>
                    </a:cubicBezTo>
                    <a:cubicBezTo>
                      <a:pt x="111" y="96"/>
                      <a:pt x="122" y="76"/>
                      <a:pt x="118" y="55"/>
                    </a:cubicBezTo>
                    <a:cubicBezTo>
                      <a:pt x="117" y="49"/>
                      <a:pt x="116" y="45"/>
                      <a:pt x="114" y="40"/>
                    </a:cubicBezTo>
                    <a:cubicBezTo>
                      <a:pt x="94" y="0"/>
                      <a:pt x="29" y="0"/>
                      <a:pt x="9" y="40"/>
                    </a:cubicBezTo>
                    <a:cubicBezTo>
                      <a:pt x="7" y="45"/>
                      <a:pt x="5" y="49"/>
                      <a:pt x="4" y="55"/>
                    </a:cubicBezTo>
                    <a:cubicBezTo>
                      <a:pt x="0" y="76"/>
                      <a:pt x="12" y="96"/>
                      <a:pt x="23" y="114"/>
                    </a:cubicBezTo>
                    <a:cubicBezTo>
                      <a:pt x="28" y="122"/>
                      <a:pt x="32" y="131"/>
                      <a:pt x="34" y="142"/>
                    </a:cubicBezTo>
                    <a:cubicBezTo>
                      <a:pt x="35" y="147"/>
                      <a:pt x="35" y="154"/>
                      <a:pt x="42" y="154"/>
                    </a:cubicBezTo>
                    <a:cubicBezTo>
                      <a:pt x="61" y="154"/>
                      <a:pt x="61" y="154"/>
                      <a:pt x="61" y="154"/>
                    </a:cubicBezTo>
                    <a:close/>
                    <a:moveTo>
                      <a:pt x="19" y="68"/>
                    </a:moveTo>
                    <a:cubicBezTo>
                      <a:pt x="19" y="68"/>
                      <a:pt x="14" y="49"/>
                      <a:pt x="29" y="36"/>
                    </a:cubicBezTo>
                    <a:cubicBezTo>
                      <a:pt x="34" y="31"/>
                      <a:pt x="39" y="37"/>
                      <a:pt x="33" y="41"/>
                    </a:cubicBezTo>
                    <a:cubicBezTo>
                      <a:pt x="20" y="51"/>
                      <a:pt x="20" y="64"/>
                      <a:pt x="20" y="69"/>
                    </a:cubicBezTo>
                    <a:cubicBezTo>
                      <a:pt x="20" y="70"/>
                      <a:pt x="19" y="68"/>
                      <a:pt x="1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solidFill>
                    <a:prstClr val="black"/>
                  </a:solidFill>
                </a:endParaRPr>
              </a:p>
            </p:txBody>
          </p:sp>
          <p:sp>
            <p:nvSpPr>
              <p:cNvPr id="17" name="Freeform 66"/>
              <p:cNvSpPr>
                <a:spLocks/>
              </p:cNvSpPr>
              <p:nvPr/>
            </p:nvSpPr>
            <p:spPr bwMode="auto">
              <a:xfrm>
                <a:off x="7735888" y="2551113"/>
                <a:ext cx="171450" cy="107950"/>
              </a:xfrm>
              <a:custGeom>
                <a:avLst/>
                <a:gdLst>
                  <a:gd name="T0" fmla="*/ 51 w 51"/>
                  <a:gd name="T1" fmla="*/ 14 h 32"/>
                  <a:gd name="T2" fmla="*/ 48 w 51"/>
                  <a:gd name="T3" fmla="*/ 12 h 32"/>
                  <a:gd name="T4" fmla="*/ 48 w 51"/>
                  <a:gd name="T5" fmla="*/ 9 h 32"/>
                  <a:gd name="T6" fmla="*/ 51 w 51"/>
                  <a:gd name="T7" fmla="*/ 7 h 32"/>
                  <a:gd name="T8" fmla="*/ 48 w 51"/>
                  <a:gd name="T9" fmla="*/ 5 h 32"/>
                  <a:gd name="T10" fmla="*/ 48 w 51"/>
                  <a:gd name="T11" fmla="*/ 0 h 32"/>
                  <a:gd name="T12" fmla="*/ 25 w 51"/>
                  <a:gd name="T13" fmla="*/ 0 h 32"/>
                  <a:gd name="T14" fmla="*/ 3 w 51"/>
                  <a:gd name="T15" fmla="*/ 0 h 32"/>
                  <a:gd name="T16" fmla="*/ 3 w 51"/>
                  <a:gd name="T17" fmla="*/ 5 h 32"/>
                  <a:gd name="T18" fmla="*/ 0 w 51"/>
                  <a:gd name="T19" fmla="*/ 7 h 32"/>
                  <a:gd name="T20" fmla="*/ 3 w 51"/>
                  <a:gd name="T21" fmla="*/ 9 h 32"/>
                  <a:gd name="T22" fmla="*/ 3 w 51"/>
                  <a:gd name="T23" fmla="*/ 12 h 32"/>
                  <a:gd name="T24" fmla="*/ 0 w 51"/>
                  <a:gd name="T25" fmla="*/ 14 h 32"/>
                  <a:gd name="T26" fmla="*/ 3 w 51"/>
                  <a:gd name="T27" fmla="*/ 16 h 32"/>
                  <a:gd name="T28" fmla="*/ 3 w 51"/>
                  <a:gd name="T29" fmla="*/ 20 h 32"/>
                  <a:gd name="T30" fmla="*/ 0 w 51"/>
                  <a:gd name="T31" fmla="*/ 22 h 32"/>
                  <a:gd name="T32" fmla="*/ 3 w 51"/>
                  <a:gd name="T33" fmla="*/ 24 h 32"/>
                  <a:gd name="T34" fmla="*/ 3 w 51"/>
                  <a:gd name="T35" fmla="*/ 26 h 32"/>
                  <a:gd name="T36" fmla="*/ 8 w 51"/>
                  <a:gd name="T37" fmla="*/ 32 h 32"/>
                  <a:gd name="T38" fmla="*/ 25 w 51"/>
                  <a:gd name="T39" fmla="*/ 32 h 32"/>
                  <a:gd name="T40" fmla="*/ 42 w 51"/>
                  <a:gd name="T41" fmla="*/ 32 h 32"/>
                  <a:gd name="T42" fmla="*/ 48 w 51"/>
                  <a:gd name="T43" fmla="*/ 26 h 32"/>
                  <a:gd name="T44" fmla="*/ 48 w 51"/>
                  <a:gd name="T45" fmla="*/ 24 h 32"/>
                  <a:gd name="T46" fmla="*/ 51 w 51"/>
                  <a:gd name="T47" fmla="*/ 22 h 32"/>
                  <a:gd name="T48" fmla="*/ 48 w 51"/>
                  <a:gd name="T49" fmla="*/ 20 h 32"/>
                  <a:gd name="T50" fmla="*/ 48 w 51"/>
                  <a:gd name="T51" fmla="*/ 16 h 32"/>
                  <a:gd name="T52" fmla="*/ 51 w 51"/>
                  <a:gd name="T5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2">
                    <a:moveTo>
                      <a:pt x="51" y="14"/>
                    </a:moveTo>
                    <a:cubicBezTo>
                      <a:pt x="51" y="14"/>
                      <a:pt x="50" y="13"/>
                      <a:pt x="48" y="12"/>
                    </a:cubicBezTo>
                    <a:cubicBezTo>
                      <a:pt x="48" y="9"/>
                      <a:pt x="48" y="9"/>
                      <a:pt x="48" y="9"/>
                    </a:cubicBezTo>
                    <a:cubicBezTo>
                      <a:pt x="50" y="8"/>
                      <a:pt x="51" y="8"/>
                      <a:pt x="51" y="7"/>
                    </a:cubicBezTo>
                    <a:cubicBezTo>
                      <a:pt x="51" y="6"/>
                      <a:pt x="50" y="6"/>
                      <a:pt x="48" y="5"/>
                    </a:cubicBezTo>
                    <a:cubicBezTo>
                      <a:pt x="48" y="0"/>
                      <a:pt x="48" y="0"/>
                      <a:pt x="48" y="0"/>
                    </a:cubicBezTo>
                    <a:cubicBezTo>
                      <a:pt x="25" y="0"/>
                      <a:pt x="25" y="0"/>
                      <a:pt x="25" y="0"/>
                    </a:cubicBezTo>
                    <a:cubicBezTo>
                      <a:pt x="3" y="0"/>
                      <a:pt x="3" y="0"/>
                      <a:pt x="3" y="0"/>
                    </a:cubicBezTo>
                    <a:cubicBezTo>
                      <a:pt x="3" y="5"/>
                      <a:pt x="3" y="5"/>
                      <a:pt x="3" y="5"/>
                    </a:cubicBezTo>
                    <a:cubicBezTo>
                      <a:pt x="1" y="5"/>
                      <a:pt x="0" y="6"/>
                      <a:pt x="0" y="7"/>
                    </a:cubicBezTo>
                    <a:cubicBezTo>
                      <a:pt x="0" y="8"/>
                      <a:pt x="1" y="8"/>
                      <a:pt x="3" y="9"/>
                    </a:cubicBezTo>
                    <a:cubicBezTo>
                      <a:pt x="3" y="12"/>
                      <a:pt x="3" y="12"/>
                      <a:pt x="3" y="12"/>
                    </a:cubicBezTo>
                    <a:cubicBezTo>
                      <a:pt x="1" y="13"/>
                      <a:pt x="0" y="14"/>
                      <a:pt x="0" y="14"/>
                    </a:cubicBezTo>
                    <a:cubicBezTo>
                      <a:pt x="0" y="15"/>
                      <a:pt x="1" y="16"/>
                      <a:pt x="3" y="16"/>
                    </a:cubicBezTo>
                    <a:cubicBezTo>
                      <a:pt x="3" y="20"/>
                      <a:pt x="3" y="20"/>
                      <a:pt x="3" y="20"/>
                    </a:cubicBezTo>
                    <a:cubicBezTo>
                      <a:pt x="1" y="21"/>
                      <a:pt x="0" y="22"/>
                      <a:pt x="0" y="22"/>
                    </a:cubicBezTo>
                    <a:cubicBezTo>
                      <a:pt x="0" y="23"/>
                      <a:pt x="1" y="24"/>
                      <a:pt x="3" y="24"/>
                    </a:cubicBezTo>
                    <a:cubicBezTo>
                      <a:pt x="3" y="26"/>
                      <a:pt x="3" y="26"/>
                      <a:pt x="3" y="26"/>
                    </a:cubicBezTo>
                    <a:cubicBezTo>
                      <a:pt x="3" y="29"/>
                      <a:pt x="5" y="32"/>
                      <a:pt x="8" y="32"/>
                    </a:cubicBezTo>
                    <a:cubicBezTo>
                      <a:pt x="25" y="32"/>
                      <a:pt x="25" y="32"/>
                      <a:pt x="25" y="32"/>
                    </a:cubicBezTo>
                    <a:cubicBezTo>
                      <a:pt x="42" y="32"/>
                      <a:pt x="42" y="32"/>
                      <a:pt x="42" y="32"/>
                    </a:cubicBezTo>
                    <a:cubicBezTo>
                      <a:pt x="46" y="32"/>
                      <a:pt x="48" y="29"/>
                      <a:pt x="48" y="26"/>
                    </a:cubicBezTo>
                    <a:cubicBezTo>
                      <a:pt x="48" y="24"/>
                      <a:pt x="48" y="24"/>
                      <a:pt x="48" y="24"/>
                    </a:cubicBezTo>
                    <a:cubicBezTo>
                      <a:pt x="50" y="24"/>
                      <a:pt x="51" y="23"/>
                      <a:pt x="51" y="22"/>
                    </a:cubicBezTo>
                    <a:cubicBezTo>
                      <a:pt x="51" y="22"/>
                      <a:pt x="50" y="21"/>
                      <a:pt x="48" y="20"/>
                    </a:cubicBezTo>
                    <a:cubicBezTo>
                      <a:pt x="48" y="16"/>
                      <a:pt x="48" y="16"/>
                      <a:pt x="48" y="16"/>
                    </a:cubicBezTo>
                    <a:cubicBezTo>
                      <a:pt x="50" y="16"/>
                      <a:pt x="51" y="15"/>
                      <a:pt x="5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solidFill>
                    <a:prstClr val="black"/>
                  </a:solidFill>
                </a:endParaRPr>
              </a:p>
            </p:txBody>
          </p:sp>
        </p:grpSp>
      </p:grpSp>
      <p:pic>
        <p:nvPicPr>
          <p:cNvPr id="18" name="Picture 17">
            <a:extLst>
              <a:ext uri="{FF2B5EF4-FFF2-40B4-BE49-F238E27FC236}">
                <a16:creationId xmlns:a16="http://schemas.microsoft.com/office/drawing/2014/main" id="{4CD2E064-34DB-4753-8B8B-E7BBA16433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7663" y="5039402"/>
            <a:ext cx="1363703" cy="390670"/>
          </a:xfrm>
          <a:prstGeom prst="rect">
            <a:avLst/>
          </a:prstGeom>
        </p:spPr>
      </p:pic>
      <p:sp>
        <p:nvSpPr>
          <p:cNvPr id="4" name="Date Placeholder 3">
            <a:extLst>
              <a:ext uri="{FF2B5EF4-FFF2-40B4-BE49-F238E27FC236}">
                <a16:creationId xmlns:a16="http://schemas.microsoft.com/office/drawing/2014/main" id="{3D5B8D3D-69CA-FBC2-DB4C-3AA58BED97B8}"/>
              </a:ext>
            </a:extLst>
          </p:cNvPr>
          <p:cNvSpPr>
            <a:spLocks noGrp="1"/>
          </p:cNvSpPr>
          <p:nvPr>
            <p:ph type="dt" sz="half" idx="2"/>
          </p:nvPr>
        </p:nvSpPr>
        <p:spPr/>
        <p:txBody>
          <a:bodyPr/>
          <a:lstStyle/>
          <a:p>
            <a:fld id="{E47F28A5-9323-471C-BA44-AC67236F03EF}" type="datetime1">
              <a:rPr lang="en-US" smtClean="0"/>
              <a:t>9/28/2023</a:t>
            </a:fld>
            <a:endParaRPr lang="en-US" dirty="0"/>
          </a:p>
        </p:txBody>
      </p:sp>
      <p:cxnSp>
        <p:nvCxnSpPr>
          <p:cNvPr id="5" name="Straight Connector 4">
            <a:extLst>
              <a:ext uri="{FF2B5EF4-FFF2-40B4-BE49-F238E27FC236}">
                <a16:creationId xmlns:a16="http://schemas.microsoft.com/office/drawing/2014/main" id="{87EFE6EF-9E9C-CC7E-74EB-DAA2B6973983}"/>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5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7627" y="183895"/>
            <a:ext cx="10512862" cy="564321"/>
          </a:xfrm>
        </p:spPr>
        <p:txBody>
          <a:bodyPr/>
          <a:lstStyle/>
          <a:p>
            <a:r>
              <a:rPr lang="en-US" dirty="0">
                <a:solidFill>
                  <a:schemeClr val="tx1"/>
                </a:solidFill>
              </a:rPr>
              <a:t>Understanding Medicare</a:t>
            </a:r>
          </a:p>
        </p:txBody>
      </p:sp>
      <p:graphicFrame>
        <p:nvGraphicFramePr>
          <p:cNvPr id="10" name="Content Placeholder 9"/>
          <p:cNvGraphicFramePr>
            <a:graphicFrameLocks noGrp="1"/>
          </p:cNvGraphicFramePr>
          <p:nvPr>
            <p:ph idx="1"/>
          </p:nvPr>
        </p:nvGraphicFramePr>
        <p:xfrm>
          <a:off x="2951162" y="1771650"/>
          <a:ext cx="62865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70BE697-D3C9-4A3C-8E11-6BA007379494}"/>
              </a:ext>
            </a:extLst>
          </p:cNvPr>
          <p:cNvSpPr>
            <a:spLocks noGrp="1"/>
          </p:cNvSpPr>
          <p:nvPr>
            <p:ph type="sldNum" sz="quarter" idx="12"/>
          </p:nvPr>
        </p:nvSpPr>
        <p:spPr>
          <a:xfrm>
            <a:off x="10055225"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9E4F8B9-6624-4D9A-9BD5-DAFE22401E3E}" type="slidenum">
              <a:rPr lang="en-US" altLang="en-US" smtClean="0"/>
              <a:pPr>
                <a:defRPr/>
              </a:pPr>
              <a:t>16</a:t>
            </a:fld>
            <a:endParaRPr lang="en-US" altLang="en-US" dirty="0"/>
          </a:p>
        </p:txBody>
      </p:sp>
      <p:grpSp>
        <p:nvGrpSpPr>
          <p:cNvPr id="5" name="Group 4"/>
          <p:cNvGrpSpPr>
            <a:grpSpLocks/>
          </p:cNvGrpSpPr>
          <p:nvPr/>
        </p:nvGrpSpPr>
        <p:grpSpPr bwMode="auto">
          <a:xfrm>
            <a:off x="2861842" y="4786498"/>
            <a:ext cx="6188668" cy="1279426"/>
            <a:chOff x="597234" y="5177914"/>
            <a:chExt cx="7376392" cy="2109929"/>
          </a:xfrm>
        </p:grpSpPr>
        <p:sp>
          <p:nvSpPr>
            <p:cNvPr id="6" name="TextBox 20"/>
            <p:cNvSpPr txBox="1">
              <a:spLocks noChangeArrowheads="1"/>
            </p:cNvSpPr>
            <p:nvPr/>
          </p:nvSpPr>
          <p:spPr bwMode="auto">
            <a:xfrm>
              <a:off x="703696" y="6374233"/>
              <a:ext cx="7269930" cy="91361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a:spcBef>
                  <a:spcPct val="20000"/>
                </a:spcBef>
                <a:buFont typeface="Wingdings" panose="05000000000000000000" pitchFamily="2" charset="2"/>
                <a:buChar char="§"/>
                <a:defRPr sz="3200" b="1">
                  <a:solidFill>
                    <a:schemeClr val="tx1"/>
                  </a:solidFill>
                  <a:latin typeface="Arial" panose="020B0604020202020204" pitchFamily="34" charset="0"/>
                  <a:ea typeface="ヒラギノ角ゴ Pro W3" pitchFamily="1" charset="-128"/>
                </a:defRPr>
              </a:lvl1pPr>
              <a:lvl2pPr marL="742950" indent="-285750">
                <a:spcBef>
                  <a:spcPct val="20000"/>
                </a:spcBef>
                <a:buFont typeface="Wingdings" panose="05000000000000000000" pitchFamily="2" charset="2"/>
                <a:buChar char="§"/>
                <a:defRPr sz="2800" b="1">
                  <a:solidFill>
                    <a:schemeClr val="tx1"/>
                  </a:solidFill>
                  <a:latin typeface="Arial" panose="020B0604020202020204" pitchFamily="34" charset="0"/>
                  <a:ea typeface="ヒラギノ角ゴ Pro W3" pitchFamily="1" charset="-128"/>
                </a:defRPr>
              </a:lvl2pPr>
              <a:lvl3pPr marL="1143000" indent="-228600">
                <a:spcBef>
                  <a:spcPct val="20000"/>
                </a:spcBef>
                <a:buFont typeface="Wingdings" panose="05000000000000000000" pitchFamily="2" charset="2"/>
                <a:buChar char="§"/>
                <a:defRPr sz="2400" b="1">
                  <a:solidFill>
                    <a:schemeClr val="tx1"/>
                  </a:solidFill>
                  <a:latin typeface="Arial" panose="020B0604020202020204" pitchFamily="34" charset="0"/>
                  <a:ea typeface="ヒラギノ角ゴ Pro W3" pitchFamily="1" charset="-128"/>
                </a:defRPr>
              </a:lvl3pPr>
              <a:lvl4pPr marL="1600200" indent="-228600">
                <a:spcBef>
                  <a:spcPct val="20000"/>
                </a:spcBef>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4pPr>
              <a:lvl5pPr marL="2057400" indent="-228600">
                <a:spcBef>
                  <a:spcPct val="20000"/>
                </a:spcBef>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Font typeface="Wingdings" panose="05000000000000000000" pitchFamily="2" charset="2"/>
                <a:buChar char="§"/>
                <a:defRPr sz="2000" b="1">
                  <a:solidFill>
                    <a:schemeClr val="tx1"/>
                  </a:solidFill>
                  <a:latin typeface="Arial" panose="020B0604020202020204" pitchFamily="34" charset="0"/>
                  <a:ea typeface="ヒラギノ角ゴ Pro W3" pitchFamily="1" charset="-128"/>
                </a:defRPr>
              </a:lvl9pPr>
            </a:lstStyle>
            <a:p>
              <a:pPr algn="ctr">
                <a:spcBef>
                  <a:spcPct val="0"/>
                </a:spcBef>
                <a:buFont typeface="Wingdings" panose="05000000000000000000" pitchFamily="2" charset="2"/>
                <a:buNone/>
              </a:pPr>
              <a:r>
                <a:rPr lang="en-US" altLang="en-US" sz="1500" dirty="0">
                  <a:solidFill>
                    <a:srgbClr val="000000"/>
                  </a:solidFill>
                  <a:latin typeface="+mn-lt"/>
                </a:rPr>
                <a:t>You may save money by enrolling in a Medicare Advantage Plan (Part C) and suspending your FEHB coverage</a:t>
              </a:r>
            </a:p>
          </p:txBody>
        </p:sp>
        <p:sp>
          <p:nvSpPr>
            <p:cNvPr id="9" name="Oval 8"/>
            <p:cNvSpPr/>
            <p:nvPr/>
          </p:nvSpPr>
          <p:spPr bwMode="auto">
            <a:xfrm>
              <a:off x="597234" y="5220282"/>
              <a:ext cx="685800" cy="501155"/>
            </a:xfrm>
            <a:prstGeom prst="ellipse">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spAutoFit/>
            </a:bodyPr>
            <a:lstStyle/>
            <a:p>
              <a:pPr algn="ctr">
                <a:defRPr/>
              </a:pPr>
              <a:endParaRPr lang="en-US" sz="1050" dirty="0">
                <a:solidFill>
                  <a:srgbClr val="313131"/>
                </a:solidFill>
              </a:endParaRPr>
            </a:p>
          </p:txBody>
        </p:sp>
        <p:grpSp>
          <p:nvGrpSpPr>
            <p:cNvPr id="11" name="Group 10"/>
            <p:cNvGrpSpPr>
              <a:grpSpLocks noChangeAspect="1"/>
            </p:cNvGrpSpPr>
            <p:nvPr/>
          </p:nvGrpSpPr>
          <p:grpSpPr>
            <a:xfrm>
              <a:off x="762002" y="5177914"/>
              <a:ext cx="356268" cy="582384"/>
              <a:chOff x="7689643" y="2028067"/>
              <a:chExt cx="406400" cy="664334"/>
            </a:xfrm>
            <a:solidFill>
              <a:schemeClr val="bg1"/>
            </a:solidFill>
          </p:grpSpPr>
          <p:sp>
            <p:nvSpPr>
              <p:cNvPr id="12" name="Freeform 64"/>
              <p:cNvSpPr>
                <a:spLocks/>
              </p:cNvSpPr>
              <p:nvPr/>
            </p:nvSpPr>
            <p:spPr bwMode="auto">
              <a:xfrm>
                <a:off x="7783513" y="2668588"/>
                <a:ext cx="76200" cy="23813"/>
              </a:xfrm>
              <a:custGeom>
                <a:avLst/>
                <a:gdLst>
                  <a:gd name="T0" fmla="*/ 0 w 23"/>
                  <a:gd name="T1" fmla="*/ 0 h 7"/>
                  <a:gd name="T2" fmla="*/ 23 w 23"/>
                  <a:gd name="T3" fmla="*/ 0 h 7"/>
                  <a:gd name="T4" fmla="*/ 11 w 23"/>
                  <a:gd name="T5" fmla="*/ 7 h 7"/>
                  <a:gd name="T6" fmla="*/ 0 w 23"/>
                  <a:gd name="T7" fmla="*/ 0 h 7"/>
                </a:gdLst>
                <a:ahLst/>
                <a:cxnLst>
                  <a:cxn ang="0">
                    <a:pos x="T0" y="T1"/>
                  </a:cxn>
                  <a:cxn ang="0">
                    <a:pos x="T2" y="T3"/>
                  </a:cxn>
                  <a:cxn ang="0">
                    <a:pos x="T4" y="T5"/>
                  </a:cxn>
                  <a:cxn ang="0">
                    <a:pos x="T6" y="T7"/>
                  </a:cxn>
                </a:cxnLst>
                <a:rect l="0" t="0" r="r" b="b"/>
                <a:pathLst>
                  <a:path w="23" h="7">
                    <a:moveTo>
                      <a:pt x="0" y="0"/>
                    </a:moveTo>
                    <a:cubicBezTo>
                      <a:pt x="23" y="0"/>
                      <a:pt x="23" y="0"/>
                      <a:pt x="23" y="0"/>
                    </a:cubicBezTo>
                    <a:cubicBezTo>
                      <a:pt x="21" y="4"/>
                      <a:pt x="16" y="7"/>
                      <a:pt x="11" y="7"/>
                    </a:cubicBezTo>
                    <a:cubicBezTo>
                      <a:pt x="6" y="7"/>
                      <a:pt x="2"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solidFill>
                    <a:prstClr val="black"/>
                  </a:solidFill>
                </a:endParaRPr>
              </a:p>
            </p:txBody>
          </p:sp>
          <p:sp>
            <p:nvSpPr>
              <p:cNvPr id="13" name="Freeform 65"/>
              <p:cNvSpPr>
                <a:spLocks noEditPoints="1"/>
              </p:cNvSpPr>
              <p:nvPr/>
            </p:nvSpPr>
            <p:spPr bwMode="auto">
              <a:xfrm>
                <a:off x="7689643" y="2028067"/>
                <a:ext cx="406400" cy="514351"/>
              </a:xfrm>
              <a:custGeom>
                <a:avLst/>
                <a:gdLst>
                  <a:gd name="T0" fmla="*/ 61 w 122"/>
                  <a:gd name="T1" fmla="*/ 154 h 154"/>
                  <a:gd name="T2" fmla="*/ 80 w 122"/>
                  <a:gd name="T3" fmla="*/ 154 h 154"/>
                  <a:gd name="T4" fmla="*/ 89 w 122"/>
                  <a:gd name="T5" fmla="*/ 142 h 154"/>
                  <a:gd name="T6" fmla="*/ 100 w 122"/>
                  <a:gd name="T7" fmla="*/ 114 h 154"/>
                  <a:gd name="T8" fmla="*/ 118 w 122"/>
                  <a:gd name="T9" fmla="*/ 55 h 154"/>
                  <a:gd name="T10" fmla="*/ 114 w 122"/>
                  <a:gd name="T11" fmla="*/ 40 h 154"/>
                  <a:gd name="T12" fmla="*/ 9 w 122"/>
                  <a:gd name="T13" fmla="*/ 40 h 154"/>
                  <a:gd name="T14" fmla="*/ 4 w 122"/>
                  <a:gd name="T15" fmla="*/ 55 h 154"/>
                  <a:gd name="T16" fmla="*/ 23 w 122"/>
                  <a:gd name="T17" fmla="*/ 114 h 154"/>
                  <a:gd name="T18" fmla="*/ 34 w 122"/>
                  <a:gd name="T19" fmla="*/ 142 h 154"/>
                  <a:gd name="T20" fmla="*/ 42 w 122"/>
                  <a:gd name="T21" fmla="*/ 154 h 154"/>
                  <a:gd name="T22" fmla="*/ 61 w 122"/>
                  <a:gd name="T23" fmla="*/ 154 h 154"/>
                  <a:gd name="T24" fmla="*/ 19 w 122"/>
                  <a:gd name="T25" fmla="*/ 68 h 154"/>
                  <a:gd name="T26" fmla="*/ 29 w 122"/>
                  <a:gd name="T27" fmla="*/ 36 h 154"/>
                  <a:gd name="T28" fmla="*/ 33 w 122"/>
                  <a:gd name="T29" fmla="*/ 41 h 154"/>
                  <a:gd name="T30" fmla="*/ 20 w 122"/>
                  <a:gd name="T31" fmla="*/ 69 h 154"/>
                  <a:gd name="T32" fmla="*/ 19 w 122"/>
                  <a:gd name="T33"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54">
                    <a:moveTo>
                      <a:pt x="61" y="154"/>
                    </a:moveTo>
                    <a:cubicBezTo>
                      <a:pt x="80" y="154"/>
                      <a:pt x="80" y="154"/>
                      <a:pt x="80" y="154"/>
                    </a:cubicBezTo>
                    <a:cubicBezTo>
                      <a:pt x="88" y="154"/>
                      <a:pt x="88" y="147"/>
                      <a:pt x="89" y="142"/>
                    </a:cubicBezTo>
                    <a:cubicBezTo>
                      <a:pt x="91" y="131"/>
                      <a:pt x="95" y="122"/>
                      <a:pt x="100" y="114"/>
                    </a:cubicBezTo>
                    <a:cubicBezTo>
                      <a:pt x="111" y="96"/>
                      <a:pt x="122" y="76"/>
                      <a:pt x="118" y="55"/>
                    </a:cubicBezTo>
                    <a:cubicBezTo>
                      <a:pt x="117" y="49"/>
                      <a:pt x="116" y="45"/>
                      <a:pt x="114" y="40"/>
                    </a:cubicBezTo>
                    <a:cubicBezTo>
                      <a:pt x="94" y="0"/>
                      <a:pt x="29" y="0"/>
                      <a:pt x="9" y="40"/>
                    </a:cubicBezTo>
                    <a:cubicBezTo>
                      <a:pt x="7" y="45"/>
                      <a:pt x="5" y="49"/>
                      <a:pt x="4" y="55"/>
                    </a:cubicBezTo>
                    <a:cubicBezTo>
                      <a:pt x="0" y="76"/>
                      <a:pt x="12" y="96"/>
                      <a:pt x="23" y="114"/>
                    </a:cubicBezTo>
                    <a:cubicBezTo>
                      <a:pt x="28" y="122"/>
                      <a:pt x="32" y="131"/>
                      <a:pt x="34" y="142"/>
                    </a:cubicBezTo>
                    <a:cubicBezTo>
                      <a:pt x="35" y="147"/>
                      <a:pt x="35" y="154"/>
                      <a:pt x="42" y="154"/>
                    </a:cubicBezTo>
                    <a:cubicBezTo>
                      <a:pt x="61" y="154"/>
                      <a:pt x="61" y="154"/>
                      <a:pt x="61" y="154"/>
                    </a:cubicBezTo>
                    <a:close/>
                    <a:moveTo>
                      <a:pt x="19" y="68"/>
                    </a:moveTo>
                    <a:cubicBezTo>
                      <a:pt x="19" y="68"/>
                      <a:pt x="14" y="49"/>
                      <a:pt x="29" y="36"/>
                    </a:cubicBezTo>
                    <a:cubicBezTo>
                      <a:pt x="34" y="31"/>
                      <a:pt x="39" y="37"/>
                      <a:pt x="33" y="41"/>
                    </a:cubicBezTo>
                    <a:cubicBezTo>
                      <a:pt x="20" y="51"/>
                      <a:pt x="20" y="64"/>
                      <a:pt x="20" y="69"/>
                    </a:cubicBezTo>
                    <a:cubicBezTo>
                      <a:pt x="20" y="70"/>
                      <a:pt x="19" y="68"/>
                      <a:pt x="1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solidFill>
                    <a:prstClr val="black"/>
                  </a:solidFill>
                </a:endParaRPr>
              </a:p>
            </p:txBody>
          </p:sp>
          <p:sp>
            <p:nvSpPr>
              <p:cNvPr id="14" name="Freeform 66"/>
              <p:cNvSpPr>
                <a:spLocks/>
              </p:cNvSpPr>
              <p:nvPr/>
            </p:nvSpPr>
            <p:spPr bwMode="auto">
              <a:xfrm>
                <a:off x="7808705" y="2555115"/>
                <a:ext cx="171450" cy="107949"/>
              </a:xfrm>
              <a:custGeom>
                <a:avLst/>
                <a:gdLst>
                  <a:gd name="T0" fmla="*/ 51 w 51"/>
                  <a:gd name="T1" fmla="*/ 14 h 32"/>
                  <a:gd name="T2" fmla="*/ 48 w 51"/>
                  <a:gd name="T3" fmla="*/ 12 h 32"/>
                  <a:gd name="T4" fmla="*/ 48 w 51"/>
                  <a:gd name="T5" fmla="*/ 9 h 32"/>
                  <a:gd name="T6" fmla="*/ 51 w 51"/>
                  <a:gd name="T7" fmla="*/ 7 h 32"/>
                  <a:gd name="T8" fmla="*/ 48 w 51"/>
                  <a:gd name="T9" fmla="*/ 5 h 32"/>
                  <a:gd name="T10" fmla="*/ 48 w 51"/>
                  <a:gd name="T11" fmla="*/ 0 h 32"/>
                  <a:gd name="T12" fmla="*/ 25 w 51"/>
                  <a:gd name="T13" fmla="*/ 0 h 32"/>
                  <a:gd name="T14" fmla="*/ 3 w 51"/>
                  <a:gd name="T15" fmla="*/ 0 h 32"/>
                  <a:gd name="T16" fmla="*/ 3 w 51"/>
                  <a:gd name="T17" fmla="*/ 5 h 32"/>
                  <a:gd name="T18" fmla="*/ 0 w 51"/>
                  <a:gd name="T19" fmla="*/ 7 h 32"/>
                  <a:gd name="T20" fmla="*/ 3 w 51"/>
                  <a:gd name="T21" fmla="*/ 9 h 32"/>
                  <a:gd name="T22" fmla="*/ 3 w 51"/>
                  <a:gd name="T23" fmla="*/ 12 h 32"/>
                  <a:gd name="T24" fmla="*/ 0 w 51"/>
                  <a:gd name="T25" fmla="*/ 14 h 32"/>
                  <a:gd name="T26" fmla="*/ 3 w 51"/>
                  <a:gd name="T27" fmla="*/ 16 h 32"/>
                  <a:gd name="T28" fmla="*/ 3 w 51"/>
                  <a:gd name="T29" fmla="*/ 20 h 32"/>
                  <a:gd name="T30" fmla="*/ 0 w 51"/>
                  <a:gd name="T31" fmla="*/ 22 h 32"/>
                  <a:gd name="T32" fmla="*/ 3 w 51"/>
                  <a:gd name="T33" fmla="*/ 24 h 32"/>
                  <a:gd name="T34" fmla="*/ 3 w 51"/>
                  <a:gd name="T35" fmla="*/ 26 h 32"/>
                  <a:gd name="T36" fmla="*/ 8 w 51"/>
                  <a:gd name="T37" fmla="*/ 32 h 32"/>
                  <a:gd name="T38" fmla="*/ 25 w 51"/>
                  <a:gd name="T39" fmla="*/ 32 h 32"/>
                  <a:gd name="T40" fmla="*/ 42 w 51"/>
                  <a:gd name="T41" fmla="*/ 32 h 32"/>
                  <a:gd name="T42" fmla="*/ 48 w 51"/>
                  <a:gd name="T43" fmla="*/ 26 h 32"/>
                  <a:gd name="T44" fmla="*/ 48 w 51"/>
                  <a:gd name="T45" fmla="*/ 24 h 32"/>
                  <a:gd name="T46" fmla="*/ 51 w 51"/>
                  <a:gd name="T47" fmla="*/ 22 h 32"/>
                  <a:gd name="T48" fmla="*/ 48 w 51"/>
                  <a:gd name="T49" fmla="*/ 20 h 32"/>
                  <a:gd name="T50" fmla="*/ 48 w 51"/>
                  <a:gd name="T51" fmla="*/ 16 h 32"/>
                  <a:gd name="T52" fmla="*/ 51 w 51"/>
                  <a:gd name="T5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32">
                    <a:moveTo>
                      <a:pt x="51" y="14"/>
                    </a:moveTo>
                    <a:cubicBezTo>
                      <a:pt x="51" y="14"/>
                      <a:pt x="50" y="13"/>
                      <a:pt x="48" y="12"/>
                    </a:cubicBezTo>
                    <a:cubicBezTo>
                      <a:pt x="48" y="9"/>
                      <a:pt x="48" y="9"/>
                      <a:pt x="48" y="9"/>
                    </a:cubicBezTo>
                    <a:cubicBezTo>
                      <a:pt x="50" y="8"/>
                      <a:pt x="51" y="8"/>
                      <a:pt x="51" y="7"/>
                    </a:cubicBezTo>
                    <a:cubicBezTo>
                      <a:pt x="51" y="6"/>
                      <a:pt x="50" y="6"/>
                      <a:pt x="48" y="5"/>
                    </a:cubicBezTo>
                    <a:cubicBezTo>
                      <a:pt x="48" y="0"/>
                      <a:pt x="48" y="0"/>
                      <a:pt x="48" y="0"/>
                    </a:cubicBezTo>
                    <a:cubicBezTo>
                      <a:pt x="25" y="0"/>
                      <a:pt x="25" y="0"/>
                      <a:pt x="25" y="0"/>
                    </a:cubicBezTo>
                    <a:cubicBezTo>
                      <a:pt x="3" y="0"/>
                      <a:pt x="3" y="0"/>
                      <a:pt x="3" y="0"/>
                    </a:cubicBezTo>
                    <a:cubicBezTo>
                      <a:pt x="3" y="5"/>
                      <a:pt x="3" y="5"/>
                      <a:pt x="3" y="5"/>
                    </a:cubicBezTo>
                    <a:cubicBezTo>
                      <a:pt x="1" y="5"/>
                      <a:pt x="0" y="6"/>
                      <a:pt x="0" y="7"/>
                    </a:cubicBezTo>
                    <a:cubicBezTo>
                      <a:pt x="0" y="8"/>
                      <a:pt x="1" y="8"/>
                      <a:pt x="3" y="9"/>
                    </a:cubicBezTo>
                    <a:cubicBezTo>
                      <a:pt x="3" y="12"/>
                      <a:pt x="3" y="12"/>
                      <a:pt x="3" y="12"/>
                    </a:cubicBezTo>
                    <a:cubicBezTo>
                      <a:pt x="1" y="13"/>
                      <a:pt x="0" y="14"/>
                      <a:pt x="0" y="14"/>
                    </a:cubicBezTo>
                    <a:cubicBezTo>
                      <a:pt x="0" y="15"/>
                      <a:pt x="1" y="16"/>
                      <a:pt x="3" y="16"/>
                    </a:cubicBezTo>
                    <a:cubicBezTo>
                      <a:pt x="3" y="20"/>
                      <a:pt x="3" y="20"/>
                      <a:pt x="3" y="20"/>
                    </a:cubicBezTo>
                    <a:cubicBezTo>
                      <a:pt x="1" y="21"/>
                      <a:pt x="0" y="22"/>
                      <a:pt x="0" y="22"/>
                    </a:cubicBezTo>
                    <a:cubicBezTo>
                      <a:pt x="0" y="23"/>
                      <a:pt x="1" y="24"/>
                      <a:pt x="3" y="24"/>
                    </a:cubicBezTo>
                    <a:cubicBezTo>
                      <a:pt x="3" y="26"/>
                      <a:pt x="3" y="26"/>
                      <a:pt x="3" y="26"/>
                    </a:cubicBezTo>
                    <a:cubicBezTo>
                      <a:pt x="3" y="29"/>
                      <a:pt x="5" y="32"/>
                      <a:pt x="8" y="32"/>
                    </a:cubicBezTo>
                    <a:cubicBezTo>
                      <a:pt x="25" y="32"/>
                      <a:pt x="25" y="32"/>
                      <a:pt x="25" y="32"/>
                    </a:cubicBezTo>
                    <a:cubicBezTo>
                      <a:pt x="42" y="32"/>
                      <a:pt x="42" y="32"/>
                      <a:pt x="42" y="32"/>
                    </a:cubicBezTo>
                    <a:cubicBezTo>
                      <a:pt x="46" y="32"/>
                      <a:pt x="48" y="29"/>
                      <a:pt x="48" y="26"/>
                    </a:cubicBezTo>
                    <a:cubicBezTo>
                      <a:pt x="48" y="24"/>
                      <a:pt x="48" y="24"/>
                      <a:pt x="48" y="24"/>
                    </a:cubicBezTo>
                    <a:cubicBezTo>
                      <a:pt x="50" y="24"/>
                      <a:pt x="51" y="23"/>
                      <a:pt x="51" y="22"/>
                    </a:cubicBezTo>
                    <a:cubicBezTo>
                      <a:pt x="51" y="22"/>
                      <a:pt x="50" y="21"/>
                      <a:pt x="48" y="20"/>
                    </a:cubicBezTo>
                    <a:cubicBezTo>
                      <a:pt x="48" y="16"/>
                      <a:pt x="48" y="16"/>
                      <a:pt x="48" y="16"/>
                    </a:cubicBezTo>
                    <a:cubicBezTo>
                      <a:pt x="50" y="16"/>
                      <a:pt x="51" y="15"/>
                      <a:pt x="5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solidFill>
                    <a:prstClr val="black"/>
                  </a:solidFill>
                </a:endParaRPr>
              </a:p>
            </p:txBody>
          </p:sp>
        </p:grpSp>
      </p:grpSp>
      <p:pic>
        <p:nvPicPr>
          <p:cNvPr id="15" name="Picture 14">
            <a:extLst>
              <a:ext uri="{FF2B5EF4-FFF2-40B4-BE49-F238E27FC236}">
                <a16:creationId xmlns:a16="http://schemas.microsoft.com/office/drawing/2014/main" id="{AC04E461-DDA7-46E5-A6CC-9DE36AC6B1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7663" y="5039402"/>
            <a:ext cx="1363703" cy="390670"/>
          </a:xfrm>
          <a:prstGeom prst="rect">
            <a:avLst/>
          </a:prstGeom>
        </p:spPr>
      </p:pic>
      <p:sp>
        <p:nvSpPr>
          <p:cNvPr id="4" name="Date Placeholder 3">
            <a:extLst>
              <a:ext uri="{FF2B5EF4-FFF2-40B4-BE49-F238E27FC236}">
                <a16:creationId xmlns:a16="http://schemas.microsoft.com/office/drawing/2014/main" id="{AB7C4050-73EC-6BBB-8B42-8A423C5DF542}"/>
              </a:ext>
            </a:extLst>
          </p:cNvPr>
          <p:cNvSpPr>
            <a:spLocks noGrp="1"/>
          </p:cNvSpPr>
          <p:nvPr>
            <p:ph type="dt" sz="half" idx="2"/>
          </p:nvPr>
        </p:nvSpPr>
        <p:spPr/>
        <p:txBody>
          <a:bodyPr/>
          <a:lstStyle/>
          <a:p>
            <a:fld id="{1CC0E63F-7664-4861-A086-0866B4B2E082}" type="datetime1">
              <a:rPr lang="en-US" smtClean="0"/>
              <a:t>9/28/2023</a:t>
            </a:fld>
            <a:endParaRPr lang="en-US" dirty="0"/>
          </a:p>
        </p:txBody>
      </p:sp>
      <p:cxnSp>
        <p:nvCxnSpPr>
          <p:cNvPr id="7" name="Straight Connector 6">
            <a:extLst>
              <a:ext uri="{FF2B5EF4-FFF2-40B4-BE49-F238E27FC236}">
                <a16:creationId xmlns:a16="http://schemas.microsoft.com/office/drawing/2014/main" id="{BBCF3282-DA81-601B-F740-C3EB51963E2D}"/>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3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2B6B1F20-ED54-47C0-B37F-05F3A742E0EB}"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7362042" y="217286"/>
            <a:ext cx="5485197"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399" dirty="0">
                <a:latin typeface="Arial" panose="020B0604020202020204" pitchFamily="34" charset="0"/>
                <a:cs typeface="Arial" panose="020B0604020202020204" pitchFamily="34" charset="0"/>
              </a:rPr>
              <a:t>Benefits Information</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6615CB-F262-6360-4F4E-32DCC4E694C4}"/>
              </a:ext>
            </a:extLst>
          </p:cNvPr>
          <p:cNvPicPr>
            <a:picLocks noChangeAspect="1"/>
          </p:cNvPicPr>
          <p:nvPr/>
        </p:nvPicPr>
        <p:blipFill>
          <a:blip r:embed="rId4"/>
          <a:stretch>
            <a:fillRect/>
          </a:stretch>
        </p:blipFill>
        <p:spPr>
          <a:xfrm>
            <a:off x="2117125" y="776554"/>
            <a:ext cx="8305800" cy="4805298"/>
          </a:xfrm>
          <a:prstGeom prst="rect">
            <a:avLst/>
          </a:prstGeom>
        </p:spPr>
      </p:pic>
      <p:sp>
        <p:nvSpPr>
          <p:cNvPr id="5" name="TextBox 4">
            <a:extLst>
              <a:ext uri="{FF2B5EF4-FFF2-40B4-BE49-F238E27FC236}">
                <a16:creationId xmlns:a16="http://schemas.microsoft.com/office/drawing/2014/main" id="{FA52129C-0146-C8A7-7209-01E1CD5208F4}"/>
              </a:ext>
            </a:extLst>
          </p:cNvPr>
          <p:cNvSpPr txBox="1"/>
          <p:nvPr/>
        </p:nvSpPr>
        <p:spPr>
          <a:xfrm>
            <a:off x="2933070" y="5599663"/>
            <a:ext cx="6172200" cy="462742"/>
          </a:xfrm>
          <a:prstGeom prst="rect">
            <a:avLst/>
          </a:prstGeom>
          <a:solidFill>
            <a:sysClr val="window" lastClr="FFFFFF"/>
          </a:solidFill>
          <a:ln>
            <a:solidFill>
              <a:srgbClr val="00B0F0"/>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ea typeface="ヒラギノ角ゴ Pro W3" pitchFamily="1" charset="-128"/>
              </a:rPr>
              <a:t>https://liteblue.usps.gov/benefits/</a:t>
            </a:r>
          </a:p>
        </p:txBody>
      </p:sp>
    </p:spTree>
    <p:extLst>
      <p:ext uri="{BB962C8B-B14F-4D97-AF65-F5344CB8AC3E}">
        <p14:creationId xmlns:p14="http://schemas.microsoft.com/office/powerpoint/2010/main" val="180093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34852CEA-BEAE-4DA6-AC77-A300D03B5581}"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7079170" y="268320"/>
            <a:ext cx="5485197"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399" dirty="0">
                <a:latin typeface="Arial" panose="020B0604020202020204" pitchFamily="34" charset="0"/>
                <a:cs typeface="Arial" panose="020B0604020202020204" pitchFamily="34" charset="0"/>
              </a:rPr>
              <a:t>Planning for Retirement</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C6DB25-7C9A-91C1-1631-2796712B9682}"/>
              </a:ext>
            </a:extLst>
          </p:cNvPr>
          <p:cNvPicPr>
            <a:picLocks noChangeAspect="1"/>
          </p:cNvPicPr>
          <p:nvPr/>
        </p:nvPicPr>
        <p:blipFill>
          <a:blip r:embed="rId4"/>
          <a:stretch>
            <a:fillRect/>
          </a:stretch>
        </p:blipFill>
        <p:spPr>
          <a:xfrm>
            <a:off x="4472183" y="1002387"/>
            <a:ext cx="6412057" cy="4724400"/>
          </a:xfrm>
          <a:prstGeom prst="rect">
            <a:avLst/>
          </a:prstGeom>
        </p:spPr>
      </p:pic>
      <p:sp>
        <p:nvSpPr>
          <p:cNvPr id="5" name="TextBox 4">
            <a:extLst>
              <a:ext uri="{FF2B5EF4-FFF2-40B4-BE49-F238E27FC236}">
                <a16:creationId xmlns:a16="http://schemas.microsoft.com/office/drawing/2014/main" id="{6F894FCE-3F91-71C7-7352-D9B17D8DDA62}"/>
              </a:ext>
            </a:extLst>
          </p:cNvPr>
          <p:cNvSpPr txBox="1"/>
          <p:nvPr/>
        </p:nvSpPr>
        <p:spPr>
          <a:xfrm>
            <a:off x="1173733" y="2684564"/>
            <a:ext cx="2187470" cy="744436"/>
          </a:xfrm>
          <a:prstGeom prst="rect">
            <a:avLst/>
          </a:prstGeom>
          <a:solidFill>
            <a:sysClr val="window" lastClr="FFFFFF"/>
          </a:solidFill>
          <a:ln w="25400" cap="flat" cmpd="sng" algn="ctr">
            <a:solidFill>
              <a:srgbClr val="C0504D"/>
            </a:solidFill>
            <a:prstDash val="solid"/>
          </a:ln>
          <a:effectLst/>
        </p:spPr>
        <p:txBody>
          <a:bodyPr wrap="square" lIns="51435" tIns="25718" rIns="51435" bIns="25718"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Check out </a:t>
            </a:r>
            <a:r>
              <a:rPr kumimoji="0" lang="en-US" sz="1500" b="1" i="0" u="none" strike="noStrike" kern="0" cap="none" spc="0" normalizeH="0" baseline="0" noProof="0" dirty="0">
                <a:ln>
                  <a:noFill/>
                </a:ln>
                <a:solidFill>
                  <a:prstClr val="black"/>
                </a:solidFill>
                <a:effectLst/>
                <a:uLnTx/>
                <a:uFillTx/>
                <a:latin typeface="Calibri"/>
                <a:ea typeface="+mn-ea"/>
                <a:cs typeface="+mn-cs"/>
                <a:hlinkClick r:id="rId5" action="ppaction://hlinkfile"/>
              </a:rPr>
              <a:t>liteblue.usps.gov/retire</a:t>
            </a:r>
            <a:r>
              <a:rPr kumimoji="0" lang="en-US" sz="1500" b="1" i="0" u="none" strike="noStrike" kern="0" cap="none" spc="0" normalizeH="0" baseline="0" noProof="0" dirty="0">
                <a:ln>
                  <a:noFill/>
                </a:ln>
                <a:solidFill>
                  <a:prstClr val="black"/>
                </a:solidFill>
                <a:effectLst/>
                <a:uLnTx/>
                <a:uFillTx/>
                <a:latin typeface="Calibri"/>
                <a:ea typeface="+mn-ea"/>
                <a:cs typeface="+mn-cs"/>
              </a:rPr>
              <a:t> to visit our page! </a:t>
            </a:r>
            <a:endParaRPr kumimoji="0" lang="en-US" sz="1350" b="1" i="0" u="none" strike="noStrike" kern="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278695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9F2498EF-5BED-9381-BADA-29313478283F}"/>
              </a:ext>
            </a:extLst>
          </p:cNvPr>
          <p:cNvSpPr>
            <a:spLocks noGrp="1"/>
          </p:cNvSpPr>
          <p:nvPr>
            <p:ph idx="1"/>
          </p:nvPr>
        </p:nvSpPr>
        <p:spPr>
          <a:xfrm>
            <a:off x="3083442" y="979489"/>
            <a:ext cx="8187070" cy="3905301"/>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effectLst>
                  <a:outerShdw blurRad="38100" dist="25400" dir="5400000" algn="ctr" rotWithShape="0">
                    <a:srgbClr val="6E747A">
                      <a:alpha val="43000"/>
                    </a:srgbClr>
                  </a:outerShdw>
                </a:effectLst>
              </a:rPr>
              <a:t>Sign Up for SMS Text Messaging!</a:t>
            </a:r>
          </a:p>
          <a:p>
            <a:pPr algn="ctr"/>
            <a:endParaRPr lang="en-US" sz="1350" dirty="0"/>
          </a:p>
          <a:p>
            <a:pPr algn="ctr"/>
            <a:r>
              <a:rPr lang="en-US" sz="2100" dirty="0">
                <a:solidFill>
                  <a:schemeClr val="accent1">
                    <a:lumMod val="75000"/>
                  </a:schemeClr>
                </a:solidFill>
              </a:rPr>
              <a:t>Text messages will include important information related to benefits, wellness, financial education, and more. </a:t>
            </a:r>
          </a:p>
          <a:p>
            <a:pPr algn="ctr"/>
            <a:r>
              <a:rPr lang="en-US" sz="2100" dirty="0">
                <a:solidFill>
                  <a:schemeClr val="accent1">
                    <a:lumMod val="75000"/>
                  </a:schemeClr>
                </a:solidFill>
              </a:rPr>
              <a:t>Text </a:t>
            </a:r>
            <a:r>
              <a:rPr lang="en-US" sz="2100" b="1" dirty="0">
                <a:solidFill>
                  <a:schemeClr val="tx1"/>
                </a:solidFill>
              </a:rPr>
              <a:t>39369</a:t>
            </a:r>
            <a:r>
              <a:rPr lang="en-US" sz="2100" dirty="0">
                <a:solidFill>
                  <a:schemeClr val="accent1">
                    <a:lumMod val="75000"/>
                  </a:schemeClr>
                </a:solidFill>
              </a:rPr>
              <a:t> of the updates you would like to receive:</a:t>
            </a:r>
          </a:p>
          <a:p>
            <a:pPr algn="ctr"/>
            <a:endParaRPr lang="en-US" sz="1350" dirty="0">
              <a:solidFill>
                <a:schemeClr val="accent1">
                  <a:lumMod val="75000"/>
                </a:schemeClr>
              </a:solidFill>
            </a:endParaRPr>
          </a:p>
          <a:p>
            <a:pPr algn="ctr"/>
            <a:r>
              <a:rPr lang="en-US" sz="2100" b="1" dirty="0">
                <a:solidFill>
                  <a:schemeClr val="tx1"/>
                </a:solidFill>
              </a:rPr>
              <a:t>PSHBP </a:t>
            </a:r>
            <a:r>
              <a:rPr lang="en-US" sz="1350" dirty="0">
                <a:solidFill>
                  <a:schemeClr val="accent1">
                    <a:lumMod val="75000"/>
                  </a:schemeClr>
                </a:solidFill>
              </a:rPr>
              <a:t>– </a:t>
            </a:r>
            <a:r>
              <a:rPr lang="en-US" sz="2100" dirty="0">
                <a:solidFill>
                  <a:schemeClr val="accent1">
                    <a:lumMod val="75000"/>
                  </a:schemeClr>
                </a:solidFill>
              </a:rPr>
              <a:t>For updates on the PSHB program</a:t>
            </a:r>
          </a:p>
          <a:p>
            <a:pPr algn="ctr"/>
            <a:r>
              <a:rPr lang="en-US" sz="2100" b="1" dirty="0">
                <a:solidFill>
                  <a:schemeClr val="tx1"/>
                </a:solidFill>
              </a:rPr>
              <a:t>BENEFITS</a:t>
            </a:r>
            <a:r>
              <a:rPr lang="en-US" sz="2100" dirty="0">
                <a:solidFill>
                  <a:schemeClr val="accent1">
                    <a:lumMod val="75000"/>
                  </a:schemeClr>
                </a:solidFill>
              </a:rPr>
              <a:t> – For updates on benefits information</a:t>
            </a:r>
          </a:p>
          <a:p>
            <a:pPr algn="ctr"/>
            <a:r>
              <a:rPr kumimoji="0" lang="en-US" sz="2100" b="1" i="0" u="none" strike="noStrike" kern="1200" cap="none" spc="0" normalizeH="0" baseline="0" noProof="0" dirty="0">
                <a:ln>
                  <a:noFill/>
                </a:ln>
                <a:solidFill>
                  <a:prstClr val="black"/>
                </a:solidFill>
                <a:effectLst/>
                <a:uLnTx/>
                <a:uFillTx/>
                <a:latin typeface="+mj-lt"/>
                <a:ea typeface="+mn-ea"/>
                <a:cs typeface="+mn-cs"/>
              </a:rPr>
              <a:t>RETIREE</a:t>
            </a:r>
            <a:r>
              <a:rPr kumimoji="0" lang="en-US" sz="2100" b="1" i="0" u="none" strike="noStrike" kern="1200" cap="none" spc="0" normalizeH="0" baseline="0" noProof="0" dirty="0">
                <a:ln>
                  <a:noFill/>
                </a:ln>
                <a:solidFill>
                  <a:prstClr val="black"/>
                </a:solidFill>
                <a:effectLst/>
                <a:uLnTx/>
                <a:uFillTx/>
                <a:latin typeface="Calibri"/>
                <a:ea typeface="+mn-ea"/>
                <a:cs typeface="+mn-cs"/>
              </a:rPr>
              <a:t> - </a:t>
            </a:r>
            <a:r>
              <a:rPr lang="en-US" sz="2100" dirty="0">
                <a:solidFill>
                  <a:schemeClr val="accent1">
                    <a:lumMod val="75000"/>
                  </a:schemeClr>
                </a:solidFill>
              </a:rPr>
              <a:t>For annuitant related information</a:t>
            </a:r>
            <a:endParaRPr lang="en-US" sz="2100" b="1" dirty="0">
              <a:solidFill>
                <a:schemeClr val="tx1"/>
              </a:solidFill>
            </a:endParaRP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721C033-99D6-452F-A9B9-2921AFCE7D3E}"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7478725" y="261455"/>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399" dirty="0">
                <a:latin typeface="Arial" panose="020B0604020202020204" pitchFamily="34" charset="0"/>
                <a:cs typeface="Arial" panose="020B0604020202020204" pitchFamily="34" charset="0"/>
              </a:rPr>
              <a:t>Let’s Stay Connected </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pic>
        <p:nvPicPr>
          <p:cNvPr id="7" name="Picture 6">
            <a:extLst>
              <a:ext uri="{FF2B5EF4-FFF2-40B4-BE49-F238E27FC236}">
                <a16:creationId xmlns:a16="http://schemas.microsoft.com/office/drawing/2014/main" id="{0FCE28D5-D949-DBC1-8A0D-C4147FCB2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795" y="1420440"/>
            <a:ext cx="1752600" cy="2171700"/>
          </a:xfrm>
          <a:prstGeom prst="rect">
            <a:avLst/>
          </a:prstGeom>
        </p:spPr>
      </p:pic>
      <p:pic>
        <p:nvPicPr>
          <p:cNvPr id="8" name="Picture 7" descr="A picture containing vector graphics">
            <a:extLst>
              <a:ext uri="{FF2B5EF4-FFF2-40B4-BE49-F238E27FC236}">
                <a16:creationId xmlns:a16="http://schemas.microsoft.com/office/drawing/2014/main" id="{D039ABE5-6AC0-C241-9B2F-B7C09985635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66416" y="4137806"/>
            <a:ext cx="2131904" cy="1717183"/>
          </a:xfrm>
          <a:prstGeom prst="rect">
            <a:avLst/>
          </a:prstGeom>
        </p:spPr>
      </p:pic>
      <p:sp>
        <p:nvSpPr>
          <p:cNvPr id="9" name="TextBox 8">
            <a:extLst>
              <a:ext uri="{FF2B5EF4-FFF2-40B4-BE49-F238E27FC236}">
                <a16:creationId xmlns:a16="http://schemas.microsoft.com/office/drawing/2014/main" id="{47CF2DD1-CB80-B529-BC1F-A911CB74314B}"/>
              </a:ext>
            </a:extLst>
          </p:cNvPr>
          <p:cNvSpPr txBox="1"/>
          <p:nvPr/>
        </p:nvSpPr>
        <p:spPr>
          <a:xfrm>
            <a:off x="1963831" y="5509179"/>
            <a:ext cx="9195217" cy="369332"/>
          </a:xfrm>
          <a:prstGeom prst="rect">
            <a:avLst/>
          </a:prstGeom>
          <a:noFill/>
        </p:spPr>
        <p:txBody>
          <a:bodyPr wrap="square" rtlCol="0">
            <a:spAutoFit/>
          </a:bodyPr>
          <a:lstStyle/>
          <a:p>
            <a:pPr algn="ctr"/>
            <a:r>
              <a:rPr lang="en-US" b="1" dirty="0"/>
              <a:t>Email questions to: retirementbenefits@usps.gov</a:t>
            </a:r>
          </a:p>
        </p:txBody>
      </p:sp>
    </p:spTree>
    <p:extLst>
      <p:ext uri="{BB962C8B-B14F-4D97-AF65-F5344CB8AC3E}">
        <p14:creationId xmlns:p14="http://schemas.microsoft.com/office/powerpoint/2010/main" val="254567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A7EEF-162E-4C48-ADF0-FFAE93441496}"/>
              </a:ext>
            </a:extLst>
          </p:cNvPr>
          <p:cNvSpPr>
            <a:spLocks noGrp="1"/>
          </p:cNvSpPr>
          <p:nvPr>
            <p:ph type="title"/>
          </p:nvPr>
        </p:nvSpPr>
        <p:spPr>
          <a:xfrm>
            <a:off x="1874904" y="1353563"/>
            <a:ext cx="5110470" cy="3286925"/>
          </a:xfrm>
        </p:spPr>
        <p:txBody>
          <a:bodyPr/>
          <a:lstStyle/>
          <a:p>
            <a:pPr marL="0" marR="0" lvl="0" indent="0" algn="ctr" defTabSz="914400" rtl="0" eaLnBrk="1" fontAlgn="auto" latinLnBrk="0" hangingPunct="1">
              <a:lnSpc>
                <a:spcPct val="100000"/>
              </a:lnSpc>
              <a:spcBef>
                <a:spcPts val="1400"/>
              </a:spcBef>
              <a:spcAft>
                <a:spcPts val="1400"/>
              </a:spcAft>
              <a:tabLst/>
              <a:defRPr/>
            </a:pPr>
            <a:r>
              <a:rPr lang="en-US" sz="4400" i="1" dirty="0">
                <a:solidFill>
                  <a:srgbClr val="0070C0"/>
                </a:solidFill>
                <a:latin typeface="Calibri"/>
                <a:ea typeface="+mn-ea"/>
                <a:cs typeface="+mn-cs"/>
              </a:rPr>
              <a:t>Postal Service Health Benefit (PSHB) Plan</a:t>
            </a:r>
            <a:endParaRPr lang="en-US" dirty="0"/>
          </a:p>
        </p:txBody>
      </p:sp>
      <p:sp>
        <p:nvSpPr>
          <p:cNvPr id="2" name="Date Placeholder 1">
            <a:extLst>
              <a:ext uri="{FF2B5EF4-FFF2-40B4-BE49-F238E27FC236}">
                <a16:creationId xmlns:a16="http://schemas.microsoft.com/office/drawing/2014/main" id="{8FE33CFC-46F6-42C3-A276-4B4A998F0DFB}"/>
              </a:ext>
            </a:extLst>
          </p:cNvPr>
          <p:cNvSpPr>
            <a:spLocks noGrp="1"/>
          </p:cNvSpPr>
          <p:nvPr>
            <p:ph type="dt" sz="half" idx="2"/>
          </p:nvPr>
        </p:nvSpPr>
        <p:spPr/>
        <p:txBody>
          <a:bodyPr/>
          <a:lstStyle/>
          <a:p>
            <a:fld id="{A5E9ABC4-49A7-4766-A00D-2AE29CAFE6ED}" type="datetime1">
              <a:rPr lang="en-US" smtClean="0"/>
              <a:t>9/28/2023</a:t>
            </a:fld>
            <a:endParaRPr lang="en-US" dirty="0"/>
          </a:p>
        </p:txBody>
      </p:sp>
    </p:spTree>
    <p:extLst>
      <p:ext uri="{BB962C8B-B14F-4D97-AF65-F5344CB8AC3E}">
        <p14:creationId xmlns:p14="http://schemas.microsoft.com/office/powerpoint/2010/main" val="350532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02E234E3-553D-4745-B8BE-E36C9E49F68E}"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PSHB Overview </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A49EAF-127A-6EEA-3F1B-2D32D1E536BE}"/>
              </a:ext>
            </a:extLst>
          </p:cNvPr>
          <p:cNvSpPr txBox="1"/>
          <p:nvPr/>
        </p:nvSpPr>
        <p:spPr>
          <a:xfrm>
            <a:off x="642653" y="920621"/>
            <a:ext cx="10903517" cy="4498091"/>
          </a:xfrm>
          <a:prstGeom prst="rect">
            <a:avLst/>
          </a:prstGeom>
          <a:noFill/>
        </p:spPr>
        <p:txBody>
          <a:bodyPr wrap="square">
            <a:spAutoFit/>
          </a:bodyPr>
          <a:lstStyle/>
          <a:p>
            <a:r>
              <a:rPr lang="en-US" altLang="en-US" sz="2000" kern="0" dirty="0"/>
              <a:t>The Postal Service Reform Act of 2022 mandated the implementation of the Postal Service Health Benefits (PSHB) program. The PSHB is a new plan administered by the Office of Personnel Management (OPM), which will provide health insurance to Postal Service employees, Postal Service annuitants, and their eligible family members starting in 2025. The PSHB plan is within the  Federal Employees Health Benefit (FEHB) Program.</a:t>
            </a:r>
          </a:p>
          <a:p>
            <a:endParaRPr lang="en-US" altLang="en-US" sz="2000" kern="0" dirty="0"/>
          </a:p>
          <a:p>
            <a:r>
              <a:rPr lang="en-US" altLang="en-US" sz="2000" kern="0" dirty="0"/>
              <a:t>Key PSHB Highlights:</a:t>
            </a:r>
          </a:p>
          <a:p>
            <a:pPr marL="1028700" lvl="1" indent="-342900">
              <a:lnSpc>
                <a:spcPct val="150000"/>
              </a:lnSpc>
              <a:buClrTx/>
              <a:buFont typeface="Arial" panose="020B0604020202020204" pitchFamily="34" charset="0"/>
              <a:buChar char="•"/>
            </a:pPr>
            <a:r>
              <a:rPr lang="en-US" altLang="en-US" sz="2000" kern="0" dirty="0"/>
              <a:t>All </a:t>
            </a:r>
            <a:r>
              <a:rPr lang="en-US" altLang="en-US" sz="2000" u="sng" kern="0" dirty="0"/>
              <a:t>participants</a:t>
            </a:r>
            <a:r>
              <a:rPr lang="en-US" altLang="en-US" sz="2000" kern="0" dirty="0"/>
              <a:t> will transition to the PSHB plan.	</a:t>
            </a:r>
          </a:p>
          <a:p>
            <a:pPr marL="1028700" lvl="1" indent="-342900">
              <a:lnSpc>
                <a:spcPct val="150000"/>
              </a:lnSpc>
              <a:buClrTx/>
              <a:buFont typeface="Arial" panose="020B0604020202020204" pitchFamily="34" charset="0"/>
              <a:buChar char="•"/>
            </a:pPr>
            <a:r>
              <a:rPr lang="en-US" altLang="en-US" sz="2000" kern="0" dirty="0"/>
              <a:t>PSHB plan carriers will be identified in FY24.</a:t>
            </a:r>
          </a:p>
          <a:p>
            <a:pPr marL="1028700" lvl="1" indent="-342900">
              <a:lnSpc>
                <a:spcPct val="150000"/>
              </a:lnSpc>
              <a:buClrTx/>
              <a:buFont typeface="Arial" panose="020B0604020202020204" pitchFamily="34" charset="0"/>
              <a:buChar char="•"/>
            </a:pPr>
            <a:r>
              <a:rPr lang="en-US" altLang="en-US" sz="2000" kern="0" dirty="0"/>
              <a:t>Voluntary Medicare integration opportunity for existing retires will occur FY24.</a:t>
            </a:r>
          </a:p>
          <a:p>
            <a:pPr marL="1028700" lvl="1" indent="-342900">
              <a:lnSpc>
                <a:spcPct val="150000"/>
              </a:lnSpc>
              <a:buClrTx/>
              <a:buFont typeface="Arial" panose="020B0604020202020204" pitchFamily="34" charset="0"/>
              <a:buChar char="•"/>
            </a:pPr>
            <a:r>
              <a:rPr lang="en-US" altLang="en-US" sz="2000" kern="0" dirty="0"/>
              <a:t>PSHB plan enrollment will transition from PostalEASE to a central enrollment platform (CEP) administered by OPM.</a:t>
            </a:r>
          </a:p>
        </p:txBody>
      </p:sp>
    </p:spTree>
    <p:extLst>
      <p:ext uri="{BB962C8B-B14F-4D97-AF65-F5344CB8AC3E}">
        <p14:creationId xmlns:p14="http://schemas.microsoft.com/office/powerpoint/2010/main" val="43329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8365724-20E5-4249-AD01-6CF29083DC60}"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PSHB Facts</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916DA7-D777-1928-6296-AD0C5FCB380D}"/>
              </a:ext>
            </a:extLst>
          </p:cNvPr>
          <p:cNvSpPr txBox="1"/>
          <p:nvPr/>
        </p:nvSpPr>
        <p:spPr>
          <a:xfrm>
            <a:off x="377851" y="943542"/>
            <a:ext cx="11226886" cy="4429418"/>
          </a:xfrm>
          <a:prstGeom prst="rect">
            <a:avLst/>
          </a:prstGeom>
          <a:noFill/>
        </p:spPr>
        <p:txBody>
          <a:bodyPr wrap="square">
            <a:spAutoFit/>
          </a:bodyPr>
          <a:lstStyle/>
          <a:p>
            <a:pPr marL="76835" marR="96520" indent="-635">
              <a:spcBef>
                <a:spcPts val="500"/>
              </a:spcBef>
              <a:spcAft>
                <a:spcPts val="500"/>
              </a:spcAft>
            </a:pPr>
            <a:r>
              <a:rPr lang="en-US" sz="2000" b="1" dirty="0">
                <a:solidFill>
                  <a:srgbClr val="1F1F1F"/>
                </a:solidFill>
                <a:effectLst/>
                <a:latin typeface="Arial" panose="020B0604020202020204" pitchFamily="34" charset="0"/>
                <a:ea typeface="Arial" panose="020B0604020202020204" pitchFamily="34" charset="0"/>
              </a:rPr>
              <a:t>Below is a list of facts regarding the PSHB Program for active employees:</a:t>
            </a:r>
          </a:p>
          <a:p>
            <a:pPr marL="76835" marR="96520" indent="-635">
              <a:spcBef>
                <a:spcPts val="500"/>
              </a:spcBef>
              <a:spcAft>
                <a:spcPts val="500"/>
              </a:spcAft>
            </a:pPr>
            <a:endParaRPr lang="en-US" sz="1600" dirty="0">
              <a:effectLst/>
              <a:latin typeface="Arial" panose="020B0604020202020204" pitchFamily="34" charset="0"/>
              <a:ea typeface="Arial" panose="020B0604020202020204" pitchFamily="34" charset="0"/>
            </a:endParaRPr>
          </a:p>
          <a:p>
            <a:pPr marL="285750" marR="0" lvl="0" indent="-285750">
              <a:spcBef>
                <a:spcPts val="500"/>
              </a:spcBef>
              <a:spcAft>
                <a:spcPts val="50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You are required to select a health insurance plan in the PSHB Program during the 2024 open season period, from November 11, 2024 – December 9, 2024. </a:t>
            </a:r>
          </a:p>
          <a:p>
            <a:pPr marR="0" lvl="0">
              <a:spcBef>
                <a:spcPts val="500"/>
              </a:spcBef>
              <a:spcAft>
                <a:spcPts val="500"/>
              </a:spcAft>
            </a:pPr>
            <a:endParaRPr lang="en-US" dirty="0">
              <a:latin typeface="Arial" panose="020B0604020202020204" pitchFamily="34" charset="0"/>
              <a:ea typeface="Arial" panose="020B0604020202020204" pitchFamily="34" charset="0"/>
            </a:endParaRPr>
          </a:p>
          <a:p>
            <a:pPr marL="285750" marR="0" lvl="0" indent="-285750">
              <a:spcBef>
                <a:spcPts val="500"/>
              </a:spcBef>
              <a:spcAft>
                <a:spcPts val="50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If you are an </a:t>
            </a:r>
            <a:r>
              <a:rPr lang="en-US" b="1" dirty="0">
                <a:effectLst/>
                <a:latin typeface="Arial" panose="020B0604020202020204" pitchFamily="34" charset="0"/>
                <a:ea typeface="Arial" panose="020B0604020202020204" pitchFamily="34" charset="0"/>
              </a:rPr>
              <a:t>active employee age 64 or older as of January 1, 2025</a:t>
            </a:r>
            <a:r>
              <a:rPr lang="en-US" dirty="0">
                <a:effectLst/>
                <a:latin typeface="Arial" panose="020B0604020202020204" pitchFamily="34" charset="0"/>
                <a:ea typeface="Arial" panose="020B0604020202020204" pitchFamily="34" charset="0"/>
              </a:rPr>
              <a:t>, you ARE NOT required to enroll in Medicare Part B to continue your PSHB health insurance coverage once you retire. However, upon your retirement and entitlement to Medicare Part A (typically at age 65), you will have the option to enroll in Medicare Part B during a special enrollment period. </a:t>
            </a:r>
          </a:p>
          <a:p>
            <a:pPr marL="742950" marR="0" lvl="1" indent="-285750">
              <a:spcBef>
                <a:spcPts val="500"/>
              </a:spcBef>
              <a:spcAft>
                <a:spcPts val="500"/>
              </a:spcAft>
              <a:buFont typeface="Wingdings 2" panose="05020102010507070707" pitchFamily="18" charset="2"/>
              <a:buChar char=""/>
            </a:pPr>
            <a:r>
              <a:rPr lang="en-US" dirty="0">
                <a:effectLst/>
                <a:latin typeface="Arial" panose="020B0604020202020204" pitchFamily="34" charset="0"/>
                <a:ea typeface="Arial" panose="020B0604020202020204" pitchFamily="34" charset="0"/>
              </a:rPr>
              <a:t>If you are the primary subscriber, your covered family members will not be required to enroll in Medicare Part B to stay on your PSHB plan; however, enrollment in Medicare Part B may reduce your overall costs for health care-related expenses and may provide better value for you and your family.</a:t>
            </a:r>
          </a:p>
          <a:p>
            <a:pPr marL="214000" indent="-214000" defTabSz="685639" fontAlgn="base">
              <a:buFont typeface="Arial" panose="020B0604020202020204" pitchFamily="34" charset="0"/>
              <a:buChar char="•"/>
              <a:defRPr/>
            </a:pPr>
            <a:endParaRPr lang="en-US" sz="2000" dirty="0">
              <a:solidFill>
                <a:srgbClr val="000000"/>
              </a:solidFill>
              <a:ea typeface="ＭＳ Ｐゴシック" panose="020B0600070205080204" pitchFamily="34" charset="-128"/>
            </a:endParaRPr>
          </a:p>
        </p:txBody>
      </p: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spTree>
    <p:extLst>
      <p:ext uri="{BB962C8B-B14F-4D97-AF65-F5344CB8AC3E}">
        <p14:creationId xmlns:p14="http://schemas.microsoft.com/office/powerpoint/2010/main" val="130196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8365724-20E5-4249-AD01-6CF29083DC60}"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PSHB Facts</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916DA7-D777-1928-6296-AD0C5FCB380D}"/>
              </a:ext>
            </a:extLst>
          </p:cNvPr>
          <p:cNvSpPr txBox="1"/>
          <p:nvPr/>
        </p:nvSpPr>
        <p:spPr>
          <a:xfrm>
            <a:off x="379633" y="1101449"/>
            <a:ext cx="11226886" cy="5129609"/>
          </a:xfrm>
          <a:prstGeom prst="rect">
            <a:avLst/>
          </a:prstGeom>
          <a:noFill/>
        </p:spPr>
        <p:txBody>
          <a:bodyPr wrap="square">
            <a:spAutoFit/>
          </a:bodyPr>
          <a:lstStyle/>
          <a:p>
            <a:pPr marL="285750" marR="0" lvl="0" indent="-285750">
              <a:spcBef>
                <a:spcPts val="500"/>
              </a:spcBef>
              <a:spcAft>
                <a:spcPts val="50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If you are an </a:t>
            </a:r>
            <a:r>
              <a:rPr lang="en-US" b="1" dirty="0">
                <a:effectLst/>
                <a:latin typeface="Arial" panose="020B0604020202020204" pitchFamily="34" charset="0"/>
                <a:ea typeface="Arial" panose="020B0604020202020204" pitchFamily="34" charset="0"/>
              </a:rPr>
              <a:t>active employee under the age of 64 as of January 1, 2025</a:t>
            </a:r>
            <a:r>
              <a:rPr lang="en-US" dirty="0">
                <a:effectLst/>
                <a:latin typeface="Arial" panose="020B0604020202020204" pitchFamily="34" charset="0"/>
                <a:ea typeface="Arial" panose="020B0604020202020204" pitchFamily="34" charset="0"/>
              </a:rPr>
              <a:t>, to continue your PSHB health insurance coverage in retirement, you WILL BE required to enroll in Medicare Part B after you retire and become entitled to Medicare Part A (typically at age 65). </a:t>
            </a:r>
          </a:p>
          <a:p>
            <a:pPr marL="742950" marR="0" lvl="1" indent="-285750">
              <a:spcBef>
                <a:spcPts val="500"/>
              </a:spcBef>
              <a:spcAft>
                <a:spcPts val="500"/>
              </a:spcAft>
              <a:buFont typeface="Wingdings 2" panose="05020102010507070707" pitchFamily="18" charset="2"/>
              <a:buChar char=""/>
            </a:pPr>
            <a:r>
              <a:rPr lang="en-US" dirty="0">
                <a:effectLst/>
                <a:latin typeface="Arial" panose="020B0604020202020204" pitchFamily="34" charset="0"/>
                <a:ea typeface="Arial" panose="020B0604020202020204" pitchFamily="34" charset="0"/>
              </a:rPr>
              <a:t>If you are the primary PSHB enrollee, your covered family members will also be required to enroll in Medicare Part B when you retire, upon their entitlement to Medicare Part A, if they wish to remain covered by your PSHB insurance.</a:t>
            </a:r>
          </a:p>
          <a:p>
            <a:pPr marL="742950" marR="0" lvl="1" indent="-285750">
              <a:spcBef>
                <a:spcPts val="500"/>
              </a:spcBef>
              <a:spcAft>
                <a:spcPts val="500"/>
              </a:spcAft>
              <a:buFont typeface="Wingdings 2" panose="05020102010507070707" pitchFamily="18" charset="2"/>
              <a:buChar char=""/>
            </a:pPr>
            <a:r>
              <a:rPr lang="en-US" dirty="0">
                <a:effectLst/>
                <a:latin typeface="Arial" panose="020B0604020202020204" pitchFamily="34" charset="0"/>
                <a:ea typeface="Arial" panose="020B0604020202020204" pitchFamily="34" charset="0"/>
              </a:rPr>
              <a:t>If you </a:t>
            </a:r>
            <a:r>
              <a:rPr lang="en-US" b="1" dirty="0">
                <a:effectLst/>
                <a:latin typeface="Arial" panose="020B0604020202020204" pitchFamily="34" charset="0"/>
                <a:ea typeface="Arial" panose="020B0604020202020204" pitchFamily="34" charset="0"/>
              </a:rPr>
              <a:t>retire on or after January 1, 2025, and you are under 64</a:t>
            </a:r>
            <a:r>
              <a:rPr lang="en-US" dirty="0">
                <a:effectLst/>
                <a:latin typeface="Arial" panose="020B0604020202020204" pitchFamily="34" charset="0"/>
                <a:ea typeface="Arial" panose="020B0604020202020204" pitchFamily="34" charset="0"/>
              </a:rPr>
              <a:t>, you WILL BE required to enroll in Medicare Part B when you become entitled to Medicare Part A (typically at age 65) to remain enrolled in a PSHB plan. The Social Security Administration (SSA) will mail you a notice when you are eligible to enroll in Medicare Part B during your initial enrollment period. Your initial enrollment period starts three months prior to your 65th birthday and ends three months after your 65th birthday.  If you are the primary PSHB subscriber, your covered family members will also be required to enroll in Medicare Part B upon their entitlement to Medicare Part A, if they wish to remain covered by your PSHB insurance.</a:t>
            </a:r>
          </a:p>
          <a:p>
            <a:pPr marL="73025" marR="0">
              <a:spcBef>
                <a:spcPts val="1200"/>
              </a:spcBef>
              <a:spcAft>
                <a:spcPts val="500"/>
              </a:spcAft>
            </a:pPr>
            <a:r>
              <a:rPr lang="en-US" sz="1200" b="1" dirty="0">
                <a:solidFill>
                  <a:srgbClr val="00558D"/>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defTabSz="685639" fontAlgn="base">
              <a:defRPr/>
            </a:pPr>
            <a:endParaRPr lang="en-US" sz="2000" dirty="0">
              <a:solidFill>
                <a:srgbClr val="000000"/>
              </a:solidFill>
              <a:ea typeface="ＭＳ Ｐゴシック" panose="020B0600070205080204" pitchFamily="34" charset="-128"/>
            </a:endParaRPr>
          </a:p>
        </p:txBody>
      </p: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spTree>
    <p:extLst>
      <p:ext uri="{BB962C8B-B14F-4D97-AF65-F5344CB8AC3E}">
        <p14:creationId xmlns:p14="http://schemas.microsoft.com/office/powerpoint/2010/main" val="60865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8365724-20E5-4249-AD01-6CF29083DC60}"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PSHB Facts</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916DA7-D777-1928-6296-AD0C5FCB380D}"/>
              </a:ext>
            </a:extLst>
          </p:cNvPr>
          <p:cNvSpPr txBox="1"/>
          <p:nvPr/>
        </p:nvSpPr>
        <p:spPr>
          <a:xfrm>
            <a:off x="371378" y="1111388"/>
            <a:ext cx="11226886" cy="4149854"/>
          </a:xfrm>
          <a:prstGeom prst="rect">
            <a:avLst/>
          </a:prstGeom>
          <a:noFill/>
        </p:spPr>
        <p:txBody>
          <a:bodyPr wrap="square">
            <a:spAutoFit/>
          </a:bodyPr>
          <a:lstStyle/>
          <a:p>
            <a:pPr marL="285750" marR="0" lvl="0" indent="-285750">
              <a:spcBef>
                <a:spcPts val="500"/>
              </a:spcBef>
              <a:spcAft>
                <a:spcPts val="50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There are exceptions to the requirement to enroll in Medicare Part B as an annuitant. These exceptions will also apply to your covered family members. Annuitants may be responsible for providing proof of eligibility for the applicable exception(s) to the designated agency. These exceptions are: </a:t>
            </a:r>
          </a:p>
          <a:p>
            <a:pPr marL="742950" marR="0" lvl="1" indent="-285750">
              <a:spcBef>
                <a:spcPts val="500"/>
              </a:spcBef>
              <a:spcAft>
                <a:spcPts val="500"/>
              </a:spcAft>
              <a:buFont typeface="Wingdings 2" panose="05020102010507070707" pitchFamily="18" charset="2"/>
              <a:buChar char=""/>
            </a:pPr>
            <a:r>
              <a:rPr lang="en-US" dirty="0">
                <a:effectLst/>
                <a:latin typeface="Arial" panose="020B0604020202020204" pitchFamily="34" charset="0"/>
                <a:ea typeface="Arial" panose="020B0604020202020204" pitchFamily="34" charset="0"/>
              </a:rPr>
              <a:t>You are residing outside of the United States and its territories. You are required to follow the policy and procedure set forth by the Postal Service to be eligible for this exception; or</a:t>
            </a:r>
          </a:p>
          <a:p>
            <a:pPr marL="742950" marR="0" lvl="1" indent="-285750">
              <a:spcBef>
                <a:spcPts val="500"/>
              </a:spcBef>
              <a:spcAft>
                <a:spcPts val="500"/>
              </a:spcAft>
              <a:buFont typeface="Wingdings 2" panose="05020102010507070707" pitchFamily="18" charset="2"/>
              <a:buChar char=""/>
            </a:pPr>
            <a:r>
              <a:rPr lang="en-US" dirty="0">
                <a:effectLst/>
                <a:latin typeface="Arial" panose="020B0604020202020204" pitchFamily="34" charset="0"/>
                <a:ea typeface="Arial" panose="020B0604020202020204" pitchFamily="34" charset="0"/>
              </a:rPr>
              <a:t>You are enrolled in health care benefits provided by the Department of Veterans Affairs; or</a:t>
            </a:r>
          </a:p>
          <a:p>
            <a:pPr marL="742950" marR="0" lvl="1" indent="-285750">
              <a:spcBef>
                <a:spcPts val="500"/>
              </a:spcBef>
              <a:spcAft>
                <a:spcPts val="500"/>
              </a:spcAft>
              <a:buFont typeface="Wingdings 2" panose="05020102010507070707" pitchFamily="18" charset="2"/>
              <a:buChar char=""/>
            </a:pPr>
            <a:r>
              <a:rPr lang="en-US" dirty="0">
                <a:effectLst/>
                <a:latin typeface="Arial" panose="020B0604020202020204" pitchFamily="34" charset="0"/>
                <a:ea typeface="Arial" panose="020B0604020202020204" pitchFamily="34" charset="0"/>
              </a:rPr>
              <a:t>You are eligible for health services provided by Indian Health Services. </a:t>
            </a:r>
          </a:p>
          <a:p>
            <a:pPr marL="285750" marR="0" lvl="0" indent="-285750">
              <a:spcBef>
                <a:spcPts val="500"/>
              </a:spcBef>
              <a:spcAft>
                <a:spcPts val="50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As a general rule, spousal and family member PSHB coverage is based on the primary enrollee’s eligibility. If the primary subscriber is required to enroll in Medicare Part B, dependent family members will also be required to enroll when they are eligible.</a:t>
            </a:r>
          </a:p>
          <a:p>
            <a:pPr marL="73025" marR="0">
              <a:spcBef>
                <a:spcPts val="1200"/>
              </a:spcBef>
              <a:spcAft>
                <a:spcPts val="500"/>
              </a:spcAft>
            </a:pPr>
            <a:r>
              <a:rPr lang="en-US" sz="1200" b="1" dirty="0">
                <a:solidFill>
                  <a:srgbClr val="00558D"/>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defTabSz="685639" fontAlgn="base">
              <a:defRPr/>
            </a:pPr>
            <a:endParaRPr lang="en-US" sz="2000" dirty="0">
              <a:solidFill>
                <a:srgbClr val="000000"/>
              </a:solidFill>
              <a:ea typeface="ＭＳ Ｐゴシック" panose="020B0600070205080204" pitchFamily="34" charset="-128"/>
            </a:endParaRPr>
          </a:p>
        </p:txBody>
      </p: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spTree>
    <p:extLst>
      <p:ext uri="{BB962C8B-B14F-4D97-AF65-F5344CB8AC3E}">
        <p14:creationId xmlns:p14="http://schemas.microsoft.com/office/powerpoint/2010/main" val="306255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8365724-20E5-4249-AD01-6CF29083DC60}"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PSHB Annuitant Facts</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916DA7-D777-1928-6296-AD0C5FCB380D}"/>
              </a:ext>
            </a:extLst>
          </p:cNvPr>
          <p:cNvSpPr txBox="1"/>
          <p:nvPr/>
        </p:nvSpPr>
        <p:spPr>
          <a:xfrm>
            <a:off x="371378" y="1111388"/>
            <a:ext cx="11226886" cy="648896"/>
          </a:xfrm>
          <a:prstGeom prst="rect">
            <a:avLst/>
          </a:prstGeom>
          <a:noFill/>
        </p:spPr>
        <p:txBody>
          <a:bodyPr wrap="square">
            <a:spAutoFit/>
          </a:bodyPr>
          <a:lstStyle/>
          <a:p>
            <a:pPr marL="73025" marR="0">
              <a:spcBef>
                <a:spcPts val="1200"/>
              </a:spcBef>
              <a:spcAft>
                <a:spcPts val="500"/>
              </a:spcAft>
            </a:pPr>
            <a:r>
              <a:rPr lang="en-US" sz="1200" b="1" dirty="0">
                <a:solidFill>
                  <a:srgbClr val="00558D"/>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defTabSz="685639" fontAlgn="base">
              <a:defRPr/>
            </a:pPr>
            <a:endParaRPr lang="en-US" sz="2000" dirty="0">
              <a:solidFill>
                <a:srgbClr val="000000"/>
              </a:solidFill>
              <a:ea typeface="ＭＳ Ｐゴシック" panose="020B0600070205080204" pitchFamily="34" charset="-128"/>
            </a:endParaRPr>
          </a:p>
        </p:txBody>
      </p: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sp>
        <p:nvSpPr>
          <p:cNvPr id="5" name="Content Placeholder 2">
            <a:extLst>
              <a:ext uri="{FF2B5EF4-FFF2-40B4-BE49-F238E27FC236}">
                <a16:creationId xmlns:a16="http://schemas.microsoft.com/office/drawing/2014/main" id="{183500CE-742B-F022-DBE3-6736AD15ED6B}"/>
              </a:ext>
            </a:extLst>
          </p:cNvPr>
          <p:cNvSpPr>
            <a:spLocks noGrp="1"/>
          </p:cNvSpPr>
          <p:nvPr>
            <p:ph idx="1"/>
          </p:nvPr>
        </p:nvSpPr>
        <p:spPr>
          <a:xfrm>
            <a:off x="371377" y="978746"/>
            <a:ext cx="11254565" cy="4847719"/>
          </a:xfrm>
        </p:spPr>
        <p:txBody>
          <a:bodyPr>
            <a:normAutofit fontScale="25000" lnSpcReduction="20000"/>
          </a:bodyPr>
          <a:lstStyle/>
          <a:p>
            <a:pPr marR="0" lvl="0">
              <a:lnSpc>
                <a:spcPct val="120000"/>
              </a:lnSpc>
              <a:spcBef>
                <a:spcPts val="600"/>
              </a:spcBef>
              <a:spcAft>
                <a:spcPts val="600"/>
              </a:spcAft>
              <a:buSzPts val="1000"/>
            </a:pPr>
            <a:r>
              <a:rPr lang="en-US" sz="6400" dirty="0">
                <a:effectLst/>
                <a:latin typeface="Arial" panose="020B0604020202020204" pitchFamily="34" charset="0"/>
                <a:ea typeface="Arial" panose="020B0604020202020204" pitchFamily="34" charset="0"/>
              </a:rPr>
              <a:t>If you are an </a:t>
            </a:r>
            <a:r>
              <a:rPr lang="en-US" sz="6400" b="1" dirty="0">
                <a:effectLst/>
                <a:latin typeface="Arial" panose="020B0604020202020204" pitchFamily="34" charset="0"/>
                <a:ea typeface="Arial" panose="020B0604020202020204" pitchFamily="34" charset="0"/>
              </a:rPr>
              <a:t>annuitant as of January 1, 2025, and not currently participating in Medicare Part B</a:t>
            </a:r>
            <a:r>
              <a:rPr lang="en-US" sz="6400" dirty="0">
                <a:effectLst/>
                <a:latin typeface="Arial" panose="020B0604020202020204" pitchFamily="34" charset="0"/>
                <a:ea typeface="Arial" panose="020B0604020202020204" pitchFamily="34" charset="0"/>
              </a:rPr>
              <a:t>, you ARE NOT required to enroll in Medicare Part B to continue your health insurance coverage in the new PSHB Program. Participation in Medicare Part B is voluntary; however, enrollment in Medicare Part B may reduce your overall costs for health care-related expenses and may provide greater value. </a:t>
            </a:r>
          </a:p>
          <a:p>
            <a:pPr marL="742950" marR="0" lvl="1" indent="-285750">
              <a:lnSpc>
                <a:spcPct val="120000"/>
              </a:lnSpc>
              <a:spcBef>
                <a:spcPts val="600"/>
              </a:spcBef>
              <a:spcAft>
                <a:spcPts val="600"/>
              </a:spcAft>
              <a:buFont typeface="+mj-lt"/>
              <a:buAutoNum type="alphaLcParenR"/>
            </a:pPr>
            <a:r>
              <a:rPr lang="en-US" sz="6400" dirty="0">
                <a:effectLst/>
                <a:latin typeface="Arial" panose="020B0604020202020204" pitchFamily="34" charset="0"/>
                <a:ea typeface="Arial" panose="020B0604020202020204" pitchFamily="34" charset="0"/>
              </a:rPr>
              <a:t>Your covered spouse and eligible family members will also not be required to enroll in Medicare Part B even if they are age 65 or older; however, enrollment in Medicare Part B may reduce overall costs for health care-related expenses and may provide greater value.</a:t>
            </a:r>
          </a:p>
          <a:p>
            <a:pPr marL="742950" marR="0" lvl="1" indent="-285750">
              <a:lnSpc>
                <a:spcPct val="120000"/>
              </a:lnSpc>
              <a:spcBef>
                <a:spcPts val="600"/>
              </a:spcBef>
              <a:spcAft>
                <a:spcPts val="600"/>
              </a:spcAft>
              <a:buFont typeface="+mj-lt"/>
              <a:buAutoNum type="alphaLcParenR"/>
            </a:pPr>
            <a:r>
              <a:rPr lang="en-US" sz="6400" b="1" dirty="0">
                <a:effectLst/>
                <a:latin typeface="Arial" panose="020B0604020202020204" pitchFamily="34" charset="0"/>
                <a:ea typeface="Arial" panose="020B0604020202020204" pitchFamily="34" charset="0"/>
              </a:rPr>
              <a:t>Note: </a:t>
            </a:r>
            <a:r>
              <a:rPr lang="en-US" sz="6400" dirty="0">
                <a:effectLst/>
                <a:latin typeface="Arial" panose="020B0604020202020204" pitchFamily="34" charset="0"/>
                <a:ea typeface="Arial" panose="020B0604020202020204" pitchFamily="34" charset="0"/>
              </a:rPr>
              <a:t>If you are an </a:t>
            </a:r>
            <a:r>
              <a:rPr lang="en-US" sz="6400" b="1" dirty="0">
                <a:effectLst/>
                <a:latin typeface="Arial" panose="020B0604020202020204" pitchFamily="34" charset="0"/>
                <a:ea typeface="Arial" panose="020B0604020202020204" pitchFamily="34" charset="0"/>
              </a:rPr>
              <a:t>annuitant as of January 1, 2025, and are already enrolled in Medicare Part B</a:t>
            </a:r>
            <a:r>
              <a:rPr lang="en-US" sz="6400" dirty="0">
                <a:effectLst/>
                <a:latin typeface="Arial" panose="020B0604020202020204" pitchFamily="34" charset="0"/>
                <a:ea typeface="Arial" panose="020B0604020202020204" pitchFamily="34" charset="0"/>
              </a:rPr>
              <a:t>, you ARE required to remain enrolled in Medicare Part B to continue coverage under PSHB. </a:t>
            </a:r>
          </a:p>
          <a:p>
            <a:pPr marR="0" lvl="0">
              <a:lnSpc>
                <a:spcPct val="120000"/>
              </a:lnSpc>
              <a:spcBef>
                <a:spcPts val="600"/>
              </a:spcBef>
              <a:spcAft>
                <a:spcPts val="600"/>
              </a:spcAft>
              <a:buSzPts val="1000"/>
            </a:pPr>
            <a:r>
              <a:rPr lang="en-US" sz="6400" dirty="0">
                <a:effectLst/>
                <a:latin typeface="Arial" panose="020B0604020202020204" pitchFamily="34" charset="0"/>
                <a:ea typeface="Arial" panose="020B0604020202020204" pitchFamily="34" charset="0"/>
              </a:rPr>
              <a:t>If you are an </a:t>
            </a:r>
            <a:r>
              <a:rPr lang="en-US" sz="6400" b="1" dirty="0">
                <a:effectLst/>
                <a:latin typeface="Arial" panose="020B0604020202020204" pitchFamily="34" charset="0"/>
                <a:ea typeface="Arial" panose="020B0604020202020204" pitchFamily="34" charset="0"/>
              </a:rPr>
              <a:t>annuitant entitled to Medicare Part A (typically at age 65) prior to January 1, 2024, and have not enrolled in Medicare Part B</a:t>
            </a:r>
            <a:r>
              <a:rPr lang="en-US" sz="6400" dirty="0">
                <a:effectLst/>
                <a:latin typeface="Arial" panose="020B0604020202020204" pitchFamily="34" charset="0"/>
                <a:ea typeface="Arial" panose="020B0604020202020204" pitchFamily="34" charset="0"/>
              </a:rPr>
              <a:t>, you and your covered, eligible family members may be able to participate in the special enrollment period (SEP) for Medicare Part B that starts on April 1, 2024. Those who enroll during the SEP will not need to pay the late enrollment penalty. Eligibility letters will be sent to annuitants and eligible family members in early 2024.</a:t>
            </a:r>
          </a:p>
          <a:p>
            <a:pPr>
              <a:lnSpc>
                <a:spcPct val="120000"/>
              </a:lnSpc>
              <a:spcBef>
                <a:spcPts val="600"/>
              </a:spcBef>
              <a:spcAft>
                <a:spcPts val="600"/>
              </a:spcAft>
              <a:buSzPts val="1000"/>
            </a:pPr>
            <a:r>
              <a:rPr lang="en-US" sz="6400" dirty="0">
                <a:effectLst/>
                <a:latin typeface="Arial" panose="020B0604020202020204" pitchFamily="34" charset="0"/>
                <a:ea typeface="Arial" panose="020B0604020202020204" pitchFamily="34" charset="0"/>
              </a:rPr>
              <a:t>As a general rule, spousal and family member PSHB coverage is based on the primary subscriber’s eligibility. If the primary subscriber is not required to join Medicare Part B, neither will dependent family members. Likewise, if you qualify for the SEP, so will your covered family members.</a:t>
            </a:r>
          </a:p>
          <a:p>
            <a:pPr marR="0" lvl="0">
              <a:spcBef>
                <a:spcPts val="600"/>
              </a:spcBef>
              <a:spcAft>
                <a:spcPts val="600"/>
              </a:spcAft>
              <a:buSzPts val="1000"/>
            </a:pP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5762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fld id="{E8365724-20E5-4249-AD01-6CF29083DC60}" type="datetime1">
              <a:rPr lang="en-US" smtClean="0"/>
              <a:t>9/28/2023</a:t>
            </a:fld>
            <a:endParaRPr lang="en-US" dirty="0"/>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j-ea"/>
                <a:cs typeface="+mj-cs"/>
              </a:rPr>
              <a:t>Additional Information on PSHB</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916DA7-D777-1928-6296-AD0C5FCB380D}"/>
              </a:ext>
            </a:extLst>
          </p:cNvPr>
          <p:cNvSpPr txBox="1"/>
          <p:nvPr/>
        </p:nvSpPr>
        <p:spPr>
          <a:xfrm>
            <a:off x="371378" y="1111388"/>
            <a:ext cx="11226886" cy="648896"/>
          </a:xfrm>
          <a:prstGeom prst="rect">
            <a:avLst/>
          </a:prstGeom>
          <a:noFill/>
        </p:spPr>
        <p:txBody>
          <a:bodyPr wrap="square">
            <a:spAutoFit/>
          </a:bodyPr>
          <a:lstStyle/>
          <a:p>
            <a:pPr marL="73025" marR="0">
              <a:spcBef>
                <a:spcPts val="1200"/>
              </a:spcBef>
              <a:spcAft>
                <a:spcPts val="500"/>
              </a:spcAft>
            </a:pPr>
            <a:r>
              <a:rPr lang="en-US" sz="1200" b="1" dirty="0">
                <a:solidFill>
                  <a:srgbClr val="00558D"/>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defTabSz="685639" fontAlgn="base">
              <a:defRPr/>
            </a:pPr>
            <a:endParaRPr lang="en-US" sz="2000" dirty="0">
              <a:solidFill>
                <a:srgbClr val="000000"/>
              </a:solidFill>
              <a:ea typeface="ＭＳ Ｐゴシック" panose="020B0600070205080204" pitchFamily="34" charset="-128"/>
            </a:endParaRPr>
          </a:p>
        </p:txBody>
      </p: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a:t>							</a:t>
            </a:r>
            <a:endParaRPr lang="en-US" dirty="0"/>
          </a:p>
        </p:txBody>
      </p:sp>
      <p:sp>
        <p:nvSpPr>
          <p:cNvPr id="5" name="Content Placeholder 2">
            <a:extLst>
              <a:ext uri="{FF2B5EF4-FFF2-40B4-BE49-F238E27FC236}">
                <a16:creationId xmlns:a16="http://schemas.microsoft.com/office/drawing/2014/main" id="{183500CE-742B-F022-DBE3-6736AD15ED6B}"/>
              </a:ext>
            </a:extLst>
          </p:cNvPr>
          <p:cNvSpPr>
            <a:spLocks noGrp="1"/>
          </p:cNvSpPr>
          <p:nvPr>
            <p:ph idx="1"/>
          </p:nvPr>
        </p:nvSpPr>
        <p:spPr>
          <a:xfrm>
            <a:off x="371377" y="978746"/>
            <a:ext cx="11254565" cy="4847719"/>
          </a:xfrm>
        </p:spPr>
        <p:txBody>
          <a:bodyPr>
            <a:normAutofit/>
          </a:bodyPr>
          <a:lstStyle/>
          <a:p>
            <a:pPr marL="285750" marR="0" lvl="0" indent="-285750">
              <a:lnSpc>
                <a:spcPct val="150000"/>
              </a:lnSpc>
              <a:spcBef>
                <a:spcPts val="600"/>
              </a:spcBef>
              <a:spcAft>
                <a:spcPts val="600"/>
              </a:spcAft>
              <a:buSzPts val="1000"/>
              <a:buFont typeface="Arial" panose="020B0604020202020204" pitchFamily="34" charset="0"/>
              <a:buChar char="•"/>
            </a:pPr>
            <a:r>
              <a:rPr lang="en-US" sz="1800" dirty="0">
                <a:ea typeface="Arial" panose="020B0604020202020204" pitchFamily="34" charset="0"/>
              </a:rPr>
              <a:t>The PSHB program is part of the FEHB program</a:t>
            </a:r>
          </a:p>
          <a:p>
            <a:pPr marL="285750" marR="0" lvl="0" indent="-285750">
              <a:lnSpc>
                <a:spcPct val="150000"/>
              </a:lnSpc>
              <a:spcBef>
                <a:spcPts val="600"/>
              </a:spcBef>
              <a:spcAft>
                <a:spcPts val="600"/>
              </a:spcAft>
              <a:buSzPts val="100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PSHB plan carriers will be comprised of current FEHB plan carriers</a:t>
            </a:r>
          </a:p>
          <a:p>
            <a:pPr marL="285750" marR="0" lvl="0" indent="-285750">
              <a:lnSpc>
                <a:spcPct val="150000"/>
              </a:lnSpc>
              <a:spcBef>
                <a:spcPts val="600"/>
              </a:spcBef>
              <a:spcAft>
                <a:spcPts val="600"/>
              </a:spcAft>
              <a:buSzPts val="100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Cost sharing for th</a:t>
            </a:r>
            <a:r>
              <a:rPr lang="en-US" sz="1800" dirty="0">
                <a:ea typeface="Arial" panose="020B0604020202020204" pitchFamily="34" charset="0"/>
              </a:rPr>
              <a:t>e PSHB plan premiums will be the same as FEHB premiums</a:t>
            </a:r>
          </a:p>
          <a:p>
            <a:pPr marL="285750" marR="0" lvl="0" indent="-285750">
              <a:lnSpc>
                <a:spcPct val="150000"/>
              </a:lnSpc>
              <a:spcBef>
                <a:spcPts val="600"/>
              </a:spcBef>
              <a:spcAft>
                <a:spcPts val="600"/>
              </a:spcAft>
              <a:buSzPts val="1000"/>
              <a:buFont typeface="Arial" panose="020B0604020202020204" pitchFamily="34" charset="0"/>
              <a:buChar char="•"/>
            </a:pPr>
            <a:r>
              <a:rPr lang="en-US" sz="1800" dirty="0">
                <a:ea typeface="Arial" panose="020B0604020202020204" pitchFamily="34" charset="0"/>
              </a:rPr>
              <a:t>The 5-year rule regarding continuous coverage encompasses participation in FEHB and PSHB plans</a:t>
            </a:r>
          </a:p>
          <a:p>
            <a:pPr marL="285750" marR="0" lvl="0" indent="-285750">
              <a:lnSpc>
                <a:spcPct val="150000"/>
              </a:lnSpc>
              <a:spcBef>
                <a:spcPts val="600"/>
              </a:spcBef>
              <a:spcAft>
                <a:spcPts val="600"/>
              </a:spcAft>
              <a:buSzPts val="1000"/>
              <a:buFont typeface="Arial" panose="020B0604020202020204" pitchFamily="34" charset="0"/>
              <a:buChar char="•"/>
            </a:pPr>
            <a:r>
              <a:rPr lang="en-US" sz="1800" dirty="0">
                <a:ea typeface="Arial" panose="020B0604020202020204" pitchFamily="34" charset="0"/>
              </a:rPr>
              <a:t>Implementation of the PSHB program does not impact your retirement benefits</a:t>
            </a:r>
          </a:p>
          <a:p>
            <a:pPr marL="285750" marR="0" lvl="0" indent="-285750">
              <a:lnSpc>
                <a:spcPct val="150000"/>
              </a:lnSpc>
              <a:spcBef>
                <a:spcPts val="600"/>
              </a:spcBef>
              <a:spcAft>
                <a:spcPts val="600"/>
              </a:spcAft>
              <a:buSzPts val="1000"/>
              <a:buFont typeface="Arial" panose="020B0604020202020204" pitchFamily="34" charset="0"/>
              <a:buChar char="•"/>
            </a:pPr>
            <a:r>
              <a:rPr lang="en-US" sz="1800" dirty="0">
                <a:ea typeface="Arial" panose="020B0604020202020204" pitchFamily="34" charset="0"/>
              </a:rPr>
              <a:t>If you are Postal employee who transfers to another Federal agency, you will transition back to FEHB plan participation</a:t>
            </a:r>
          </a:p>
          <a:p>
            <a:pPr marL="285750" marR="0" lvl="0" indent="-285750">
              <a:lnSpc>
                <a:spcPct val="150000"/>
              </a:lnSpc>
              <a:spcBef>
                <a:spcPts val="600"/>
              </a:spcBef>
              <a:spcAft>
                <a:spcPts val="600"/>
              </a:spcAft>
              <a:buSzPts val="1000"/>
              <a:buFont typeface="Arial" panose="020B0604020202020204" pitchFamily="34" charset="0"/>
              <a:buChar char="•"/>
            </a:pPr>
            <a:r>
              <a:rPr lang="en-US" sz="1800" dirty="0">
                <a:ea typeface="Arial" panose="020B0604020202020204" pitchFamily="34" charset="0"/>
              </a:rPr>
              <a:t>PSHB plan information will not be available until 2024</a:t>
            </a:r>
          </a:p>
          <a:p>
            <a:pPr marR="0" lvl="0">
              <a:spcBef>
                <a:spcPts val="600"/>
              </a:spcBef>
              <a:spcAft>
                <a:spcPts val="600"/>
              </a:spcAft>
              <a:buSzPts val="1000"/>
            </a:pPr>
            <a:endParaRPr lang="en-US" sz="1800" dirty="0">
              <a:ea typeface="Arial" panose="020B0604020202020204" pitchFamily="34" charset="0"/>
            </a:endParaRPr>
          </a:p>
          <a:p>
            <a:pPr marR="0" lvl="0">
              <a:spcBef>
                <a:spcPts val="600"/>
              </a:spcBef>
              <a:spcAft>
                <a:spcPts val="600"/>
              </a:spcAft>
              <a:buSzPts val="1000"/>
            </a:pPr>
            <a:endParaRPr lang="en-US" sz="1800" dirty="0">
              <a:effectLst/>
              <a:latin typeface="Arial" panose="020B0604020202020204" pitchFamily="34" charset="0"/>
              <a:ea typeface="Arial" panose="020B0604020202020204" pitchFamily="34" charset="0"/>
            </a:endParaRPr>
          </a:p>
          <a:p>
            <a:pPr marR="0" lvl="0">
              <a:spcBef>
                <a:spcPts val="600"/>
              </a:spcBef>
              <a:spcAft>
                <a:spcPts val="600"/>
              </a:spcAft>
              <a:buSzPts val="1000"/>
            </a:pP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82454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21830B-6038-F52C-EBDB-5819F5F4BF9C}"/>
              </a:ext>
            </a:extLst>
          </p:cNvPr>
          <p:cNvPicPr>
            <a:picLocks noChangeAspect="1"/>
          </p:cNvPicPr>
          <p:nvPr/>
        </p:nvPicPr>
        <p:blipFill>
          <a:blip r:embed="rId3"/>
          <a:stretch>
            <a:fillRect/>
          </a:stretch>
        </p:blipFill>
        <p:spPr>
          <a:xfrm>
            <a:off x="433603" y="301543"/>
            <a:ext cx="3060457" cy="341406"/>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							</a:t>
            </a:r>
          </a:p>
        </p:txBody>
      </p:sp>
      <p:sp>
        <p:nvSpPr>
          <p:cNvPr id="17" name="Title 3">
            <a:extLst>
              <a:ext uri="{FF2B5EF4-FFF2-40B4-BE49-F238E27FC236}">
                <a16:creationId xmlns:a16="http://schemas.microsoft.com/office/drawing/2014/main" id="{410596A4-4878-1B18-8AED-FED36CE73788}"/>
              </a:ext>
            </a:extLst>
          </p:cNvPr>
          <p:cNvSpPr txBox="1">
            <a:spLocks/>
          </p:cNvSpPr>
          <p:nvPr/>
        </p:nvSpPr>
        <p:spPr>
          <a:xfrm>
            <a:off x="6939295" y="297334"/>
            <a:ext cx="5105400" cy="457200"/>
          </a:xfrm>
          <a:prstGeom prst="rect">
            <a:avLst/>
          </a:prstGeom>
        </p:spPr>
        <p:txBody>
          <a:bodyPr anchor="ctr"/>
          <a:lstStyle>
            <a:lvl1pPr algn="ctr" defTabSz="914400" rtl="0" eaLnBrk="1" latinLnBrk="0" hangingPunct="1">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ysClr val="windowText" lastClr="000000"/>
                </a:solidFill>
                <a:latin typeface="Calibri"/>
              </a:rPr>
              <a:t>Social Security &amp; Medicare</a:t>
            </a:r>
          </a:p>
        </p:txBody>
      </p:sp>
      <p:cxnSp>
        <p:nvCxnSpPr>
          <p:cNvPr id="20" name="Straight Connector 19">
            <a:extLst>
              <a:ext uri="{FF2B5EF4-FFF2-40B4-BE49-F238E27FC236}">
                <a16:creationId xmlns:a16="http://schemas.microsoft.com/office/drawing/2014/main" id="{BF712B9F-3C0D-4B54-0398-45F4A4D68780}"/>
              </a:ext>
            </a:extLst>
          </p:cNvPr>
          <p:cNvCxnSpPr>
            <a:cxnSpLocks/>
          </p:cNvCxnSpPr>
          <p:nvPr/>
        </p:nvCxnSpPr>
        <p:spPr>
          <a:xfrm flipV="1">
            <a:off x="377851" y="718657"/>
            <a:ext cx="11282638" cy="1372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D2FE1D94-68A3-D525-3445-39461D1D4BC8}"/>
              </a:ext>
            </a:extLst>
          </p:cNvPr>
          <p:cNvSpPr txBox="1">
            <a:spLocks/>
          </p:cNvSpPr>
          <p:nvPr/>
        </p:nvSpPr>
        <p:spPr>
          <a:xfrm>
            <a:off x="377851" y="0"/>
            <a:ext cx="10512862" cy="70084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a:lstStyle>
          <a:p>
            <a:r>
              <a:rPr lang="en-US" dirty="0"/>
              <a:t>							</a:t>
            </a:r>
          </a:p>
        </p:txBody>
      </p:sp>
      <p:pic>
        <p:nvPicPr>
          <p:cNvPr id="5" name="Picture 4">
            <a:extLst>
              <a:ext uri="{FF2B5EF4-FFF2-40B4-BE49-F238E27FC236}">
                <a16:creationId xmlns:a16="http://schemas.microsoft.com/office/drawing/2014/main" id="{325E8A3D-807B-48FA-9A09-592B6E7340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412" y="2417284"/>
            <a:ext cx="2198914" cy="2023431"/>
          </a:xfrm>
          <a:prstGeom prst="rect">
            <a:avLst/>
          </a:prstGeom>
        </p:spPr>
      </p:pic>
      <p:pic>
        <p:nvPicPr>
          <p:cNvPr id="7" name="Picture 6">
            <a:extLst>
              <a:ext uri="{FF2B5EF4-FFF2-40B4-BE49-F238E27FC236}">
                <a16:creationId xmlns:a16="http://schemas.microsoft.com/office/drawing/2014/main" id="{0191D78F-933F-F746-55A8-C23C81C2A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1413" y="1640578"/>
            <a:ext cx="5590673" cy="3617222"/>
          </a:xfrm>
          <a:prstGeom prst="rect">
            <a:avLst/>
          </a:prstGeom>
        </p:spPr>
      </p:pic>
    </p:spTree>
    <p:extLst>
      <p:ext uri="{BB962C8B-B14F-4D97-AF65-F5344CB8AC3E}">
        <p14:creationId xmlns:p14="http://schemas.microsoft.com/office/powerpoint/2010/main" val="2188718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PY7pkFuQ.iDE2T69ATx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jvafwNFQfiORp6TRzDF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ellness 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ness Theme1" id="{E5F4EB28-2BB9-4234-8845-984D86CF812C}" vid="{A5E47BAB-AF8B-4BE3-9774-AE9C9379B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BF6D686D74784689444428C5D08650" ma:contentTypeVersion="8" ma:contentTypeDescription="Create a new document." ma:contentTypeScope="" ma:versionID="6273c95603cf9c1c651e7d359ed8ef45">
  <xsd:schema xmlns:xsd="http://www.w3.org/2001/XMLSchema" xmlns:xs="http://www.w3.org/2001/XMLSchema" xmlns:p="http://schemas.microsoft.com/office/2006/metadata/properties" xmlns:ns3="6c20057d-d716-4629-9e03-9d101b6fbab3" targetNamespace="http://schemas.microsoft.com/office/2006/metadata/properties" ma:root="true" ma:fieldsID="4516edc6d651f914151b477b71d9ae8b" ns3:_="">
    <xsd:import namespace="6c20057d-d716-4629-9e03-9d101b6fbab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0057d-d716-4629-9e03-9d101b6fb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F17B9-B905-44AF-9100-3E3116CEE30B}">
  <ds:schemaRefs>
    <ds:schemaRef ds:uri="http://schemas.microsoft.com/sharepoint/v3/contenttype/forms"/>
  </ds:schemaRefs>
</ds:datastoreItem>
</file>

<file path=customXml/itemProps2.xml><?xml version="1.0" encoding="utf-8"?>
<ds:datastoreItem xmlns:ds="http://schemas.openxmlformats.org/officeDocument/2006/customXml" ds:itemID="{AB4B1CCC-2A41-46AC-B9CC-D498581D68AA}">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7BC5E57F-6B68-473D-8A38-138C5940C004}">
  <ds:schemaRefs>
    <ds:schemaRef ds:uri="http://schemas.microsoft.com/office/2006/metadata/contentType"/>
    <ds:schemaRef ds:uri="http://schemas.microsoft.com/office/2006/metadata/properties/metaAttributes"/>
    <ds:schemaRef ds:uri="http://www.w3.org/2000/xmlns/"/>
    <ds:schemaRef ds:uri="http://www.w3.org/2001/XMLSchema"/>
    <ds:schemaRef ds:uri="6c20057d-d716-4629-9e03-9d101b6fbab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Wellness Theme1</Template>
  <TotalTime>5738</TotalTime>
  <Words>1864</Words>
  <Application>Microsoft Office PowerPoint</Application>
  <PresentationFormat>Custom</PresentationFormat>
  <Paragraphs>172</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Wingdings</vt:lpstr>
      <vt:lpstr>Wingdings 2</vt:lpstr>
      <vt:lpstr>Wellness Theme1</vt:lpstr>
      <vt:lpstr>think-cell Slide</vt:lpstr>
      <vt:lpstr>PowerPoint Presentation</vt:lpstr>
      <vt:lpstr>Postal Service Health Benefit (PSHB) Plan</vt:lpstr>
      <vt:lpstr>       </vt:lpstr>
      <vt:lpstr>       </vt:lpstr>
      <vt:lpstr>       </vt:lpstr>
      <vt:lpstr>       </vt:lpstr>
      <vt:lpstr>       </vt:lpstr>
      <vt:lpstr>       </vt:lpstr>
      <vt:lpstr>       </vt:lpstr>
      <vt:lpstr>       </vt:lpstr>
      <vt:lpstr>       </vt:lpstr>
      <vt:lpstr>       </vt:lpstr>
      <vt:lpstr>       </vt:lpstr>
      <vt:lpstr>Understanding Medicare</vt:lpstr>
      <vt:lpstr>Understanding Medicare</vt:lpstr>
      <vt:lpstr>Understanding Medicare</vt:lpstr>
      <vt:lpstr>       </vt:lpstr>
      <vt:lpstr>       </vt:lpstr>
      <vt:lpstr>       </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USPS Template</dc:title>
  <dc:creator>Merho, Elda - Washington, DC</dc:creator>
  <cp:lastModifiedBy>Kirby, Karla A - Washington, DC</cp:lastModifiedBy>
  <cp:revision>35</cp:revision>
  <cp:lastPrinted>2019-06-17T20:50:47Z</cp:lastPrinted>
  <dcterms:created xsi:type="dcterms:W3CDTF">2017-12-05T17:40:45Z</dcterms:created>
  <dcterms:modified xsi:type="dcterms:W3CDTF">2023-09-28T14:14:49Z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0x010100B3BF6D686D74784689444428C5D08650</vt:lpwstr>
  </property>
</Properties>
</file>